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slideLayout" Target="../slideLayouts/slideLayout6.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21669"/>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Digital Marketing Trends You Can't Ignore in 2026</a:t>
            </a:r>
            <a:endParaRPr lang="en-US" sz="4400" dirty="0"/>
          </a:p>
        </p:txBody>
      </p:sp>
      <p:sp>
        <p:nvSpPr>
          <p:cNvPr id="4" name="Text 1"/>
          <p:cNvSpPr/>
          <p:nvPr/>
        </p:nvSpPr>
        <p:spPr>
          <a:xfrm>
            <a:off x="6324124" y="4392692"/>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marketing landscape is undergoing a seismic transformation. As we step into 2026, artificial intelligence, shifting consumer behaviors, and emerging technologies are reshaping how brands connect with audiences. This presentation explores the critical trends that will define marketing success in the year ahead.</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72346"/>
            <a:ext cx="12954952" cy="1056084"/>
          </a:xfrm>
          <a:prstGeom prst="rect">
            <a:avLst/>
          </a:prstGeom>
          <a:noFill/>
          <a:ln/>
        </p:spPr>
        <p:txBody>
          <a:bodyPr wrap="square" lIns="0" tIns="0" rIns="0" bIns="0" rtlCol="0" anchor="t"/>
          <a:lstStyle/>
          <a:p>
            <a:pPr algn="l" indent="0" marL="0">
              <a:lnSpc>
                <a:spcPts val="4150"/>
              </a:lnSpc>
              <a:buNone/>
            </a:pPr>
            <a:r>
              <a:rPr lang="en-US" sz="3300" dirty="0">
                <a:solidFill>
                  <a:srgbClr val="FFFFFF"/>
                </a:solidFill>
                <a:latin typeface="Unbounded" pitchFamily="34" charset="0"/>
                <a:ea typeface="Unbounded" pitchFamily="34" charset="-122"/>
                <a:cs typeface="Unbounded" pitchFamily="34" charset="-120"/>
              </a:rPr>
              <a:t>2026 and Beyond: Embrace Change, Build Connection</a:t>
            </a:r>
            <a:endParaRPr lang="en-US" sz="3300" dirty="0"/>
          </a:p>
        </p:txBody>
      </p:sp>
      <p:sp>
        <p:nvSpPr>
          <p:cNvPr id="3" name="Shape 1"/>
          <p:cNvSpPr/>
          <p:nvPr/>
        </p:nvSpPr>
        <p:spPr>
          <a:xfrm>
            <a:off x="837724" y="2087404"/>
            <a:ext cx="403860" cy="403860"/>
          </a:xfrm>
          <a:prstGeom prst="roundRect">
            <a:avLst>
              <a:gd name="adj" fmla="val 6668"/>
            </a:avLst>
          </a:prstGeom>
          <a:solidFill>
            <a:srgbClr val="304755"/>
          </a:solidFill>
          <a:ln/>
        </p:spPr>
      </p:sp>
      <p:sp>
        <p:nvSpPr>
          <p:cNvPr id="4" name="Text 2"/>
          <p:cNvSpPr/>
          <p:nvPr/>
        </p:nvSpPr>
        <p:spPr>
          <a:xfrm>
            <a:off x="1421011" y="2120979"/>
            <a:ext cx="5188744"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Blend Innovation with Authenticity</a:t>
            </a:r>
            <a:endParaRPr lang="en-US" sz="1950" dirty="0"/>
          </a:p>
        </p:txBody>
      </p:sp>
      <p:sp>
        <p:nvSpPr>
          <p:cNvPr id="5" name="Text 3"/>
          <p:cNvSpPr/>
          <p:nvPr/>
        </p:nvSpPr>
        <p:spPr>
          <a:xfrm>
            <a:off x="1421011" y="2545437"/>
            <a:ext cx="5782032" cy="861536"/>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The brands that win will master the balance between cutting-edge AI capabilities and genuine human connection. Technology amplifies relationships—it doesn't replace them.</a:t>
            </a:r>
            <a:endParaRPr lang="en-US" sz="1400" dirty="0"/>
          </a:p>
        </p:txBody>
      </p:sp>
      <p:sp>
        <p:nvSpPr>
          <p:cNvPr id="6" name="Shape 4"/>
          <p:cNvSpPr/>
          <p:nvPr/>
        </p:nvSpPr>
        <p:spPr>
          <a:xfrm>
            <a:off x="7427357" y="2087404"/>
            <a:ext cx="403860" cy="403860"/>
          </a:xfrm>
          <a:prstGeom prst="roundRect">
            <a:avLst>
              <a:gd name="adj" fmla="val 6668"/>
            </a:avLst>
          </a:prstGeom>
          <a:solidFill>
            <a:srgbClr val="304755"/>
          </a:solidFill>
          <a:ln/>
        </p:spPr>
      </p:sp>
      <p:sp>
        <p:nvSpPr>
          <p:cNvPr id="7" name="Text 5"/>
          <p:cNvSpPr/>
          <p:nvPr/>
        </p:nvSpPr>
        <p:spPr>
          <a:xfrm>
            <a:off x="8010644" y="2120979"/>
            <a:ext cx="3594854"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Deliver Immediate Value</a:t>
            </a:r>
            <a:endParaRPr lang="en-US" sz="1950" dirty="0"/>
          </a:p>
        </p:txBody>
      </p:sp>
      <p:sp>
        <p:nvSpPr>
          <p:cNvPr id="8" name="Text 6"/>
          <p:cNvSpPr/>
          <p:nvPr/>
        </p:nvSpPr>
        <p:spPr>
          <a:xfrm>
            <a:off x="8010644" y="2545437"/>
            <a:ext cx="5782032" cy="861536"/>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Focus on creating interactive experiences that provide instant gratification while building long-term brand equity. Every touchpoint should offer clear, tangible value.</a:t>
            </a:r>
            <a:endParaRPr lang="en-US" sz="1400" dirty="0"/>
          </a:p>
        </p:txBody>
      </p:sp>
      <p:sp>
        <p:nvSpPr>
          <p:cNvPr id="9" name="Shape 7"/>
          <p:cNvSpPr/>
          <p:nvPr/>
        </p:nvSpPr>
        <p:spPr>
          <a:xfrm>
            <a:off x="837724" y="3765947"/>
            <a:ext cx="403860" cy="403860"/>
          </a:xfrm>
          <a:prstGeom prst="roundRect">
            <a:avLst>
              <a:gd name="adj" fmla="val 6668"/>
            </a:avLst>
          </a:prstGeom>
          <a:solidFill>
            <a:srgbClr val="304755"/>
          </a:solidFill>
          <a:ln/>
        </p:spPr>
      </p:sp>
      <p:sp>
        <p:nvSpPr>
          <p:cNvPr id="10" name="Text 8"/>
          <p:cNvSpPr/>
          <p:nvPr/>
        </p:nvSpPr>
        <p:spPr>
          <a:xfrm>
            <a:off x="1421011" y="3799523"/>
            <a:ext cx="5217557"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Build Trusted Content Ecosystems</a:t>
            </a:r>
            <a:endParaRPr lang="en-US" sz="1950" dirty="0"/>
          </a:p>
        </p:txBody>
      </p:sp>
      <p:sp>
        <p:nvSpPr>
          <p:cNvPr id="11" name="Text 9"/>
          <p:cNvSpPr/>
          <p:nvPr/>
        </p:nvSpPr>
        <p:spPr>
          <a:xfrm>
            <a:off x="1421011" y="4223980"/>
            <a:ext cx="5782032"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Invest in authoritative, people-first content that serves both human readers and AI systems. Quality and credibility compound over time.</a:t>
            </a:r>
            <a:endParaRPr lang="en-US" sz="1400" dirty="0"/>
          </a:p>
        </p:txBody>
      </p:sp>
      <p:sp>
        <p:nvSpPr>
          <p:cNvPr id="12" name="Shape 10"/>
          <p:cNvSpPr/>
          <p:nvPr/>
        </p:nvSpPr>
        <p:spPr>
          <a:xfrm>
            <a:off x="7427357" y="3765947"/>
            <a:ext cx="403860" cy="403860"/>
          </a:xfrm>
          <a:prstGeom prst="roundRect">
            <a:avLst>
              <a:gd name="adj" fmla="val 6668"/>
            </a:avLst>
          </a:prstGeom>
          <a:solidFill>
            <a:srgbClr val="304755"/>
          </a:solidFill>
          <a:ln/>
        </p:spPr>
      </p:sp>
      <p:sp>
        <p:nvSpPr>
          <p:cNvPr id="13" name="Text 11"/>
          <p:cNvSpPr/>
          <p:nvPr/>
        </p:nvSpPr>
        <p:spPr>
          <a:xfrm>
            <a:off x="8010644" y="3799523"/>
            <a:ext cx="5465445"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Evolve from Campaigns to Journeys</a:t>
            </a:r>
            <a:endParaRPr lang="en-US" sz="1950" dirty="0"/>
          </a:p>
        </p:txBody>
      </p:sp>
      <p:sp>
        <p:nvSpPr>
          <p:cNvPr id="14" name="Text 12"/>
          <p:cNvSpPr/>
          <p:nvPr/>
        </p:nvSpPr>
        <p:spPr>
          <a:xfrm>
            <a:off x="8010644" y="4223980"/>
            <a:ext cx="5782032" cy="861536"/>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Your marketing strategy must transform from isolated campaigns into continuous, AI-empowered customer journeys that adapt in real-time to individual needs and behaviors.</a:t>
            </a:r>
            <a:endParaRPr lang="en-US" sz="1400" dirty="0"/>
          </a:p>
        </p:txBody>
      </p:sp>
      <p:sp>
        <p:nvSpPr>
          <p:cNvPr id="15" name="Shape 13"/>
          <p:cNvSpPr/>
          <p:nvPr/>
        </p:nvSpPr>
        <p:spPr>
          <a:xfrm>
            <a:off x="837724" y="5377098"/>
            <a:ext cx="12954952" cy="30004"/>
          </a:xfrm>
          <a:prstGeom prst="rect">
            <a:avLst/>
          </a:prstGeom>
          <a:solidFill>
            <a:srgbClr val="CAD6DE">
              <a:alpha val="50000"/>
            </a:srgbClr>
          </a:solidFill>
          <a:ln/>
        </p:spPr>
      </p:sp>
      <p:sp>
        <p:nvSpPr>
          <p:cNvPr id="16" name="Text 14"/>
          <p:cNvSpPr/>
          <p:nvPr/>
        </p:nvSpPr>
        <p:spPr>
          <a:xfrm>
            <a:off x="1106924" y="5878116"/>
            <a:ext cx="12685752" cy="633651"/>
          </a:xfrm>
          <a:prstGeom prst="rect">
            <a:avLst/>
          </a:prstGeom>
          <a:noFill/>
          <a:ln/>
        </p:spPr>
        <p:txBody>
          <a:bodyPr wrap="square" lIns="0" tIns="0" rIns="0" bIns="0" rtlCol="0" anchor="t"/>
          <a:lstStyle/>
          <a:p>
            <a:pPr algn="l" indent="0" marL="0">
              <a:lnSpc>
                <a:spcPts val="2450"/>
              </a:lnSpc>
              <a:buNone/>
            </a:pPr>
            <a:r>
              <a:rPr lang="en-US" sz="1950" dirty="0">
                <a:solidFill>
                  <a:srgbClr val="FFFFFF"/>
                </a:solidFill>
                <a:latin typeface="Unbounded" pitchFamily="34" charset="0"/>
                <a:ea typeface="Unbounded" pitchFamily="34" charset="-122"/>
                <a:cs typeface="Unbounded" pitchFamily="34" charset="-120"/>
              </a:rPr>
              <a:t>Let's lead the future by putting people and technology at the heart of everything we do.</a:t>
            </a:r>
            <a:endParaRPr lang="en-US" sz="1950" dirty="0"/>
          </a:p>
        </p:txBody>
      </p:sp>
      <p:sp>
        <p:nvSpPr>
          <p:cNvPr id="17" name="Shape 15"/>
          <p:cNvSpPr/>
          <p:nvPr/>
        </p:nvSpPr>
        <p:spPr>
          <a:xfrm>
            <a:off x="837724" y="5608915"/>
            <a:ext cx="22860" cy="1172051"/>
          </a:xfrm>
          <a:prstGeom prst="rect">
            <a:avLst/>
          </a:prstGeom>
          <a:solidFill>
            <a:srgbClr val="0A988B"/>
          </a:solidFill>
          <a:ln/>
        </p:spPr>
      </p:sp>
      <p:sp>
        <p:nvSpPr>
          <p:cNvPr id="18" name="Text 16"/>
          <p:cNvSpPr/>
          <p:nvPr/>
        </p:nvSpPr>
        <p:spPr>
          <a:xfrm>
            <a:off x="837724" y="6982897"/>
            <a:ext cx="12954952"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The future of marketing belongs to those who embrace change while never losing sight of the human element. As we navigate 2026, success will come from strategic adoption of emerging technologies paired with unwavering commitment to authentic connection, ethical practices, and genuine value creation.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95149"/>
            <a:ext cx="7468553" cy="985361"/>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The New Marketing Landscape: AI and Consumer Evolution</a:t>
            </a:r>
            <a:endParaRPr lang="en-US" sz="3100" dirty="0"/>
          </a:p>
        </p:txBody>
      </p:sp>
      <p:sp>
        <p:nvSpPr>
          <p:cNvPr id="4" name="Text 1"/>
          <p:cNvSpPr/>
          <p:nvPr/>
        </p:nvSpPr>
        <p:spPr>
          <a:xfrm>
            <a:off x="6324124" y="2599373"/>
            <a:ext cx="2785943" cy="295632"/>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Unbounded" pitchFamily="34" charset="0"/>
                <a:ea typeface="Unbounded" pitchFamily="34" charset="-122"/>
                <a:cs typeface="Unbounded" pitchFamily="34" charset="-120"/>
              </a:rPr>
              <a:t>AI Becomes Central</a:t>
            </a:r>
            <a:endParaRPr lang="en-US" sz="1850" dirty="0"/>
          </a:p>
        </p:txBody>
      </p:sp>
      <p:sp>
        <p:nvSpPr>
          <p:cNvPr id="5" name="Text 2"/>
          <p:cNvSpPr/>
          <p:nvPr/>
        </p:nvSpPr>
        <p:spPr>
          <a:xfrm>
            <a:off x="6324124" y="3062526"/>
            <a:ext cx="3529846" cy="1608058"/>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Artificial intelligence is no longer just a supporting tool—it's now the core engine driving marketing workflows, content creation, and consumer behavior analysis. The shift from AI as novelty to AI as necessity marks a fundamental change in how marketing operates.</a:t>
            </a:r>
            <a:endParaRPr lang="en-US" sz="1300" dirty="0"/>
          </a:p>
        </p:txBody>
      </p:sp>
      <p:sp>
        <p:nvSpPr>
          <p:cNvPr id="6" name="Text 3"/>
          <p:cNvSpPr/>
          <p:nvPr/>
        </p:nvSpPr>
        <p:spPr>
          <a:xfrm>
            <a:off x="10270450" y="2599373"/>
            <a:ext cx="3529846" cy="591264"/>
          </a:xfrm>
          <a:prstGeom prst="rect">
            <a:avLst/>
          </a:prstGeom>
          <a:noFill/>
          <a:ln/>
        </p:spPr>
        <p:txBody>
          <a:bodyPr wrap="square" lIns="0" tIns="0" rIns="0" bIns="0" rtlCol="0" anchor="t"/>
          <a:lstStyle/>
          <a:p>
            <a:pPr algn="l" indent="0" marL="0">
              <a:lnSpc>
                <a:spcPts val="2300"/>
              </a:lnSpc>
              <a:buNone/>
            </a:pPr>
            <a:r>
              <a:rPr lang="en-US" sz="1850" dirty="0">
                <a:solidFill>
                  <a:srgbClr val="FFFFFF"/>
                </a:solidFill>
                <a:latin typeface="Unbounded" pitchFamily="34" charset="0"/>
                <a:ea typeface="Unbounded" pitchFamily="34" charset="-122"/>
                <a:cs typeface="Unbounded" pitchFamily="34" charset="-120"/>
              </a:rPr>
              <a:t>Consumer Behavior Shifts</a:t>
            </a:r>
            <a:endParaRPr lang="en-US" sz="1850" dirty="0"/>
          </a:p>
        </p:txBody>
      </p:sp>
      <p:sp>
        <p:nvSpPr>
          <p:cNvPr id="7" name="Text 4"/>
          <p:cNvSpPr/>
          <p:nvPr/>
        </p:nvSpPr>
        <p:spPr>
          <a:xfrm>
            <a:off x="10270450" y="3358158"/>
            <a:ext cx="3529846" cy="1608058"/>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Today's consumers prioritize immediate gratification and present wellbeing over delayed rewards. This fundamental shift demands that marketers rethink campaign structures, messaging, and value propositions to align with instant-results expectations.</a:t>
            </a:r>
            <a:endParaRPr lang="en-US" sz="1300" dirty="0"/>
          </a:p>
        </p:txBody>
      </p:sp>
      <p:sp>
        <p:nvSpPr>
          <p:cNvPr id="8" name="Text 5"/>
          <p:cNvSpPr/>
          <p:nvPr/>
        </p:nvSpPr>
        <p:spPr>
          <a:xfrm>
            <a:off x="6324124" y="5389126"/>
            <a:ext cx="3629501" cy="552926"/>
          </a:xfrm>
          <a:prstGeom prst="rect">
            <a:avLst/>
          </a:prstGeom>
          <a:noFill/>
          <a:ln/>
        </p:spPr>
        <p:txBody>
          <a:bodyPr wrap="none" lIns="0" tIns="0" rIns="0" bIns="0" rtlCol="0" anchor="t"/>
          <a:lstStyle/>
          <a:p>
            <a:pPr algn="ctr" indent="0" marL="0">
              <a:lnSpc>
                <a:spcPts val="4350"/>
              </a:lnSpc>
              <a:buNone/>
            </a:pPr>
            <a:r>
              <a:rPr lang="en-US" sz="4350" dirty="0">
                <a:solidFill>
                  <a:srgbClr val="CAD6DE"/>
                </a:solidFill>
                <a:latin typeface="Unbounded" pitchFamily="34" charset="0"/>
                <a:ea typeface="Unbounded" pitchFamily="34" charset="-122"/>
                <a:cs typeface="Unbounded" pitchFamily="34" charset="-120"/>
              </a:rPr>
              <a:t>83%</a:t>
            </a:r>
            <a:endParaRPr lang="en-US" sz="4350" dirty="0"/>
          </a:p>
        </p:txBody>
      </p:sp>
      <p:sp>
        <p:nvSpPr>
          <p:cNvPr id="9" name="Text 6"/>
          <p:cNvSpPr/>
          <p:nvPr/>
        </p:nvSpPr>
        <p:spPr>
          <a:xfrm>
            <a:off x="6426041" y="6151364"/>
            <a:ext cx="3425666" cy="246459"/>
          </a:xfrm>
          <a:prstGeom prst="rect">
            <a:avLst/>
          </a:prstGeom>
          <a:noFill/>
          <a:ln/>
        </p:spPr>
        <p:txBody>
          <a:bodyPr wrap="none" lIns="0" tIns="0" rIns="0" bIns="0" rtlCol="0" anchor="t"/>
          <a:lstStyle/>
          <a:p>
            <a:pPr algn="ctr" indent="0" marL="0">
              <a:lnSpc>
                <a:spcPts val="1900"/>
              </a:lnSpc>
              <a:buNone/>
            </a:pPr>
            <a:r>
              <a:rPr lang="en-US" sz="1550" dirty="0">
                <a:solidFill>
                  <a:srgbClr val="CAD6DE"/>
                </a:solidFill>
                <a:latin typeface="Unbounded" pitchFamily="34" charset="0"/>
                <a:ea typeface="Unbounded" pitchFamily="34" charset="-122"/>
                <a:cs typeface="Unbounded" pitchFamily="34" charset="-120"/>
              </a:rPr>
              <a:t>Daily Google &amp; YouTube Users</a:t>
            </a:r>
            <a:endParaRPr lang="en-US" sz="1550" dirty="0"/>
          </a:p>
        </p:txBody>
      </p:sp>
      <p:sp>
        <p:nvSpPr>
          <p:cNvPr id="10" name="Text 7"/>
          <p:cNvSpPr/>
          <p:nvPr/>
        </p:nvSpPr>
        <p:spPr>
          <a:xfrm>
            <a:off x="6324124" y="6498312"/>
            <a:ext cx="3629501" cy="536019"/>
          </a:xfrm>
          <a:prstGeom prst="rect">
            <a:avLst/>
          </a:prstGeom>
          <a:noFill/>
          <a:ln/>
        </p:spPr>
        <p:txBody>
          <a:bodyPr wrap="square" lIns="0" tIns="0" rIns="0" bIns="0" rtlCol="0" anchor="t"/>
          <a:lstStyle/>
          <a:p>
            <a:pPr algn="ctr" indent="0" marL="0">
              <a:lnSpc>
                <a:spcPts val="2100"/>
              </a:lnSpc>
              <a:buNone/>
            </a:pPr>
            <a:r>
              <a:rPr lang="en-US" sz="1300" dirty="0">
                <a:solidFill>
                  <a:srgbClr val="CAD6DE"/>
                </a:solidFill>
                <a:latin typeface="Cabin" pitchFamily="34" charset="0"/>
                <a:ea typeface="Cabin" pitchFamily="34" charset="-122"/>
                <a:cs typeface="Cabin" pitchFamily="34" charset="-120"/>
              </a:rPr>
              <a:t>Global consumers rely on these platforms daily, feeding AI unprecedented intent data</a:t>
            </a:r>
            <a:endParaRPr lang="en-US" sz="1300" dirty="0"/>
          </a:p>
        </p:txBody>
      </p:sp>
      <p:sp>
        <p:nvSpPr>
          <p:cNvPr id="11" name="Text 8"/>
          <p:cNvSpPr/>
          <p:nvPr/>
        </p:nvSpPr>
        <p:spPr>
          <a:xfrm>
            <a:off x="10163056" y="5389126"/>
            <a:ext cx="3629620" cy="552926"/>
          </a:xfrm>
          <a:prstGeom prst="rect">
            <a:avLst/>
          </a:prstGeom>
          <a:noFill/>
          <a:ln/>
        </p:spPr>
        <p:txBody>
          <a:bodyPr wrap="none" lIns="0" tIns="0" rIns="0" bIns="0" rtlCol="0" anchor="t"/>
          <a:lstStyle/>
          <a:p>
            <a:pPr algn="ctr" indent="0" marL="0">
              <a:lnSpc>
                <a:spcPts val="4350"/>
              </a:lnSpc>
              <a:buNone/>
            </a:pPr>
            <a:r>
              <a:rPr lang="en-US" sz="4350" dirty="0">
                <a:solidFill>
                  <a:srgbClr val="CAD6DE"/>
                </a:solidFill>
                <a:latin typeface="Unbounded" pitchFamily="34" charset="0"/>
                <a:ea typeface="Unbounded" pitchFamily="34" charset="-122"/>
                <a:cs typeface="Unbounded" pitchFamily="34" charset="-120"/>
              </a:rPr>
              <a:t>2026</a:t>
            </a:r>
            <a:endParaRPr lang="en-US" sz="4350" dirty="0"/>
          </a:p>
        </p:txBody>
      </p:sp>
      <p:sp>
        <p:nvSpPr>
          <p:cNvPr id="12" name="Text 9"/>
          <p:cNvSpPr/>
          <p:nvPr/>
        </p:nvSpPr>
        <p:spPr>
          <a:xfrm>
            <a:off x="10785634" y="6151364"/>
            <a:ext cx="2384465" cy="246459"/>
          </a:xfrm>
          <a:prstGeom prst="rect">
            <a:avLst/>
          </a:prstGeom>
          <a:noFill/>
          <a:ln/>
        </p:spPr>
        <p:txBody>
          <a:bodyPr wrap="none" lIns="0" tIns="0" rIns="0" bIns="0" rtlCol="0" anchor="t"/>
          <a:lstStyle/>
          <a:p>
            <a:pPr algn="ctr" indent="0" marL="0">
              <a:lnSpc>
                <a:spcPts val="1900"/>
              </a:lnSpc>
              <a:buNone/>
            </a:pPr>
            <a:r>
              <a:rPr lang="en-US" sz="1550" dirty="0">
                <a:solidFill>
                  <a:srgbClr val="CAD6DE"/>
                </a:solidFill>
                <a:latin typeface="Unbounded" pitchFamily="34" charset="0"/>
                <a:ea typeface="Unbounded" pitchFamily="34" charset="-122"/>
                <a:cs typeface="Unbounded" pitchFamily="34" charset="-120"/>
              </a:rPr>
              <a:t>The Watershed Year</a:t>
            </a:r>
            <a:endParaRPr lang="en-US" sz="1550" dirty="0"/>
          </a:p>
        </p:txBody>
      </p:sp>
      <p:sp>
        <p:nvSpPr>
          <p:cNvPr id="13" name="Text 10"/>
          <p:cNvSpPr/>
          <p:nvPr/>
        </p:nvSpPr>
        <p:spPr>
          <a:xfrm>
            <a:off x="10163056" y="6498312"/>
            <a:ext cx="3629620" cy="536019"/>
          </a:xfrm>
          <a:prstGeom prst="rect">
            <a:avLst/>
          </a:prstGeom>
          <a:noFill/>
          <a:ln/>
        </p:spPr>
        <p:txBody>
          <a:bodyPr wrap="square" lIns="0" tIns="0" rIns="0" bIns="0" rtlCol="0" anchor="t"/>
          <a:lstStyle/>
          <a:p>
            <a:pPr algn="ctr" indent="0" marL="0">
              <a:lnSpc>
                <a:spcPts val="2100"/>
              </a:lnSpc>
              <a:buNone/>
            </a:pPr>
            <a:r>
              <a:rPr lang="en-US" sz="1300" dirty="0">
                <a:solidFill>
                  <a:srgbClr val="CAD6DE"/>
                </a:solidFill>
                <a:latin typeface="Cabin" pitchFamily="34" charset="0"/>
                <a:ea typeface="Cabin" pitchFamily="34" charset="-122"/>
                <a:cs typeface="Cabin" pitchFamily="34" charset="-120"/>
              </a:rPr>
              <a:t>When AI understanding of consumer intent reaches critical mass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44886"/>
          </a:xfrm>
          <a:prstGeom prst="rect">
            <a:avLst/>
          </a:prstGeom>
        </p:spPr>
      </p:pic>
      <p:sp>
        <p:nvSpPr>
          <p:cNvPr id="3" name="Text 0"/>
          <p:cNvSpPr/>
          <p:nvPr/>
        </p:nvSpPr>
        <p:spPr>
          <a:xfrm>
            <a:off x="837724" y="2613184"/>
            <a:ext cx="10560963" cy="457557"/>
          </a:xfrm>
          <a:prstGeom prst="rect">
            <a:avLst/>
          </a:prstGeom>
          <a:noFill/>
          <a:ln/>
        </p:spPr>
        <p:txBody>
          <a:bodyPr wrap="none" lIns="0" tIns="0" rIns="0" bIns="0" rtlCol="0" anchor="t"/>
          <a:lstStyle/>
          <a:p>
            <a:pPr algn="l" indent="0" marL="0">
              <a:lnSpc>
                <a:spcPts val="3600"/>
              </a:lnSpc>
              <a:buNone/>
            </a:pPr>
            <a:r>
              <a:rPr lang="en-US" sz="2850" dirty="0">
                <a:solidFill>
                  <a:srgbClr val="FFFFFF"/>
                </a:solidFill>
                <a:latin typeface="Unbounded" pitchFamily="34" charset="0"/>
                <a:ea typeface="Unbounded" pitchFamily="34" charset="-122"/>
                <a:cs typeface="Unbounded" pitchFamily="34" charset="-120"/>
              </a:rPr>
              <a:t>Marketers as Product Builders: The New Frontier</a:t>
            </a:r>
            <a:endParaRPr lang="en-US" sz="2850" dirty="0"/>
          </a:p>
        </p:txBody>
      </p:sp>
      <p:sp>
        <p:nvSpPr>
          <p:cNvPr id="4" name="Text 1"/>
          <p:cNvSpPr/>
          <p:nvPr/>
        </p:nvSpPr>
        <p:spPr>
          <a:xfrm>
            <a:off x="837724" y="3304103"/>
            <a:ext cx="12954952" cy="497919"/>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The traditional boundaries between marketing and product development are dissolving. Armed with sophisticated AI tools like Google AI Studio and Lovable, marketers are evolving into product managers who don't just promote—they create.</a:t>
            </a:r>
            <a:endParaRPr lang="en-US" sz="1200" dirty="0"/>
          </a:p>
        </p:txBody>
      </p:sp>
      <p:sp>
        <p:nvSpPr>
          <p:cNvPr id="5" name="Shape 2"/>
          <p:cNvSpPr/>
          <p:nvPr/>
        </p:nvSpPr>
        <p:spPr>
          <a:xfrm>
            <a:off x="1071086" y="4366022"/>
            <a:ext cx="6166247" cy="155496"/>
          </a:xfrm>
          <a:prstGeom prst="roundRect">
            <a:avLst>
              <a:gd name="adj" fmla="val 15010"/>
            </a:avLst>
          </a:prstGeom>
          <a:solidFill>
            <a:srgbClr val="304755"/>
          </a:solidFill>
          <a:ln/>
        </p:spPr>
      </p:sp>
      <p:sp>
        <p:nvSpPr>
          <p:cNvPr id="6" name="Shape 3"/>
          <p:cNvSpPr/>
          <p:nvPr/>
        </p:nvSpPr>
        <p:spPr>
          <a:xfrm>
            <a:off x="837724" y="4210407"/>
            <a:ext cx="466725" cy="466725"/>
          </a:xfrm>
          <a:prstGeom prst="roundRect">
            <a:avLst>
              <a:gd name="adj" fmla="val 97959"/>
            </a:avLst>
          </a:prstGeom>
          <a:solidFill>
            <a:srgbClr val="304755"/>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405" y="4327088"/>
            <a:ext cx="233362" cy="233363"/>
          </a:xfrm>
          <a:prstGeom prst="rect">
            <a:avLst/>
          </a:prstGeom>
        </p:spPr>
      </p:pic>
      <p:sp>
        <p:nvSpPr>
          <p:cNvPr id="8" name="Text 4"/>
          <p:cNvSpPr/>
          <p:nvPr/>
        </p:nvSpPr>
        <p:spPr>
          <a:xfrm>
            <a:off x="993219" y="4832628"/>
            <a:ext cx="1830467" cy="228719"/>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Ideation Phase</a:t>
            </a:r>
            <a:endParaRPr lang="en-US" sz="1400" dirty="0"/>
          </a:p>
        </p:txBody>
      </p:sp>
      <p:sp>
        <p:nvSpPr>
          <p:cNvPr id="9" name="Text 5"/>
          <p:cNvSpPr/>
          <p:nvPr/>
        </p:nvSpPr>
        <p:spPr>
          <a:xfrm>
            <a:off x="993219" y="5154692"/>
            <a:ext cx="6088737" cy="497919"/>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Marketers identify customer pain points and opportunities through data analysis and consumer insights</a:t>
            </a:r>
            <a:endParaRPr lang="en-US" sz="1200" dirty="0"/>
          </a:p>
        </p:txBody>
      </p:sp>
      <p:sp>
        <p:nvSpPr>
          <p:cNvPr id="10" name="Shape 6"/>
          <p:cNvSpPr/>
          <p:nvPr/>
        </p:nvSpPr>
        <p:spPr>
          <a:xfrm>
            <a:off x="7626310" y="4132659"/>
            <a:ext cx="6166247" cy="155496"/>
          </a:xfrm>
          <a:prstGeom prst="roundRect">
            <a:avLst>
              <a:gd name="adj" fmla="val 15010"/>
            </a:avLst>
          </a:prstGeom>
          <a:solidFill>
            <a:srgbClr val="304755"/>
          </a:solidFill>
          <a:ln/>
        </p:spPr>
      </p:sp>
      <p:sp>
        <p:nvSpPr>
          <p:cNvPr id="11" name="Shape 7"/>
          <p:cNvSpPr/>
          <p:nvPr/>
        </p:nvSpPr>
        <p:spPr>
          <a:xfrm>
            <a:off x="7392948" y="3977045"/>
            <a:ext cx="466725" cy="466725"/>
          </a:xfrm>
          <a:prstGeom prst="roundRect">
            <a:avLst>
              <a:gd name="adj" fmla="val 97959"/>
            </a:avLst>
          </a:prstGeom>
          <a:solidFill>
            <a:srgbClr val="304755"/>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9629" y="4093726"/>
            <a:ext cx="233362" cy="233363"/>
          </a:xfrm>
          <a:prstGeom prst="rect">
            <a:avLst/>
          </a:prstGeom>
        </p:spPr>
      </p:pic>
      <p:sp>
        <p:nvSpPr>
          <p:cNvPr id="13" name="Text 8"/>
          <p:cNvSpPr/>
          <p:nvPr/>
        </p:nvSpPr>
        <p:spPr>
          <a:xfrm>
            <a:off x="7548443" y="4599265"/>
            <a:ext cx="2604492" cy="228719"/>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AI-Powered Prototyping</a:t>
            </a:r>
            <a:endParaRPr lang="en-US" sz="1400" dirty="0"/>
          </a:p>
        </p:txBody>
      </p:sp>
      <p:sp>
        <p:nvSpPr>
          <p:cNvPr id="14" name="Text 9"/>
          <p:cNvSpPr/>
          <p:nvPr/>
        </p:nvSpPr>
        <p:spPr>
          <a:xfrm>
            <a:off x="7548443" y="4921329"/>
            <a:ext cx="6088737" cy="497919"/>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Using no-code AI platforms, marketers build functional prototypes in hours instead of months</a:t>
            </a:r>
            <a:endParaRPr lang="en-US" sz="1200" dirty="0"/>
          </a:p>
        </p:txBody>
      </p:sp>
      <p:sp>
        <p:nvSpPr>
          <p:cNvPr id="15" name="Shape 10"/>
          <p:cNvSpPr/>
          <p:nvPr/>
        </p:nvSpPr>
        <p:spPr>
          <a:xfrm>
            <a:off x="1071086" y="6352580"/>
            <a:ext cx="6166247" cy="155496"/>
          </a:xfrm>
          <a:prstGeom prst="roundRect">
            <a:avLst>
              <a:gd name="adj" fmla="val 15010"/>
            </a:avLst>
          </a:prstGeom>
          <a:solidFill>
            <a:srgbClr val="304755"/>
          </a:solidFill>
          <a:ln/>
        </p:spPr>
      </p:sp>
      <p:sp>
        <p:nvSpPr>
          <p:cNvPr id="16" name="Shape 11"/>
          <p:cNvSpPr/>
          <p:nvPr/>
        </p:nvSpPr>
        <p:spPr>
          <a:xfrm>
            <a:off x="837724" y="6196965"/>
            <a:ext cx="466725" cy="466725"/>
          </a:xfrm>
          <a:prstGeom prst="roundRect">
            <a:avLst>
              <a:gd name="adj" fmla="val 97959"/>
            </a:avLst>
          </a:prstGeom>
          <a:solidFill>
            <a:srgbClr val="304755"/>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405" y="6313646"/>
            <a:ext cx="233362" cy="233363"/>
          </a:xfrm>
          <a:prstGeom prst="rect">
            <a:avLst/>
          </a:prstGeom>
        </p:spPr>
      </p:pic>
      <p:sp>
        <p:nvSpPr>
          <p:cNvPr id="18" name="Text 12"/>
          <p:cNvSpPr/>
          <p:nvPr/>
        </p:nvSpPr>
        <p:spPr>
          <a:xfrm>
            <a:off x="993219" y="6819186"/>
            <a:ext cx="1830467" cy="228719"/>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Rapid Iteration</a:t>
            </a:r>
            <a:endParaRPr lang="en-US" sz="1400" dirty="0"/>
          </a:p>
        </p:txBody>
      </p:sp>
      <p:sp>
        <p:nvSpPr>
          <p:cNvPr id="19" name="Text 13"/>
          <p:cNvSpPr/>
          <p:nvPr/>
        </p:nvSpPr>
        <p:spPr>
          <a:xfrm>
            <a:off x="993219" y="7141250"/>
            <a:ext cx="6088737" cy="248960"/>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Customer feedback loops accelerate, enabling continuous product refinement and innovation</a:t>
            </a:r>
            <a:endParaRPr lang="en-US" sz="1200" dirty="0"/>
          </a:p>
        </p:txBody>
      </p:sp>
      <p:sp>
        <p:nvSpPr>
          <p:cNvPr id="20" name="Shape 14"/>
          <p:cNvSpPr/>
          <p:nvPr/>
        </p:nvSpPr>
        <p:spPr>
          <a:xfrm>
            <a:off x="7626310" y="6119217"/>
            <a:ext cx="6166247" cy="155496"/>
          </a:xfrm>
          <a:prstGeom prst="roundRect">
            <a:avLst>
              <a:gd name="adj" fmla="val 15010"/>
            </a:avLst>
          </a:prstGeom>
          <a:solidFill>
            <a:srgbClr val="304755"/>
          </a:solidFill>
          <a:ln/>
        </p:spPr>
      </p:sp>
      <p:sp>
        <p:nvSpPr>
          <p:cNvPr id="21" name="Shape 15"/>
          <p:cNvSpPr/>
          <p:nvPr/>
        </p:nvSpPr>
        <p:spPr>
          <a:xfrm>
            <a:off x="7392948" y="5963602"/>
            <a:ext cx="466725" cy="466725"/>
          </a:xfrm>
          <a:prstGeom prst="roundRect">
            <a:avLst>
              <a:gd name="adj" fmla="val 97959"/>
            </a:avLst>
          </a:prstGeom>
          <a:solidFill>
            <a:srgbClr val="304755"/>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9629" y="6080284"/>
            <a:ext cx="233362" cy="233363"/>
          </a:xfrm>
          <a:prstGeom prst="rect">
            <a:avLst/>
          </a:prstGeom>
        </p:spPr>
      </p:pic>
      <p:sp>
        <p:nvSpPr>
          <p:cNvPr id="23" name="Text 16"/>
          <p:cNvSpPr/>
          <p:nvPr/>
        </p:nvSpPr>
        <p:spPr>
          <a:xfrm>
            <a:off x="7548443" y="6585823"/>
            <a:ext cx="1830467" cy="228719"/>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Market Launch</a:t>
            </a:r>
            <a:endParaRPr lang="en-US" sz="1400" dirty="0"/>
          </a:p>
        </p:txBody>
      </p:sp>
      <p:sp>
        <p:nvSpPr>
          <p:cNvPr id="24" name="Text 17"/>
          <p:cNvSpPr/>
          <p:nvPr/>
        </p:nvSpPr>
        <p:spPr>
          <a:xfrm>
            <a:off x="7548443" y="6907887"/>
            <a:ext cx="6088737" cy="497919"/>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Products reach market faster with built-in marketing understanding from conception to completion</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6870" y="531733"/>
            <a:ext cx="10708362" cy="398026"/>
          </a:xfrm>
          <a:prstGeom prst="rect">
            <a:avLst/>
          </a:prstGeom>
          <a:noFill/>
          <a:ln/>
        </p:spPr>
        <p:txBody>
          <a:bodyPr wrap="none" lIns="0" tIns="0" rIns="0" bIns="0" rtlCol="0" anchor="t"/>
          <a:lstStyle/>
          <a:p>
            <a:pPr algn="l" indent="0" marL="0">
              <a:lnSpc>
                <a:spcPts val="3100"/>
              </a:lnSpc>
              <a:buNone/>
            </a:pPr>
            <a:r>
              <a:rPr lang="en-US" sz="2500" dirty="0">
                <a:solidFill>
                  <a:srgbClr val="FFFFFF"/>
                </a:solidFill>
                <a:latin typeface="Unbounded" pitchFamily="34" charset="0"/>
                <a:ea typeface="Unbounded" pitchFamily="34" charset="-122"/>
                <a:cs typeface="Unbounded" pitchFamily="34" charset="-120"/>
              </a:rPr>
              <a:t>Generative Engine Optimization (GEO): The Future of SEO</a:t>
            </a:r>
            <a:endParaRPr lang="en-US" sz="2500" dirty="0"/>
          </a:p>
        </p:txBody>
      </p:sp>
      <p:pic>
        <p:nvPicPr>
          <p:cNvPr id="3" name="Image 0" descr="preencoded.png">    </p:cNvPr>
          <p:cNvPicPr>
            <a:picLocks noChangeAspect="1"/>
          </p:cNvPicPr>
          <p:nvPr/>
        </p:nvPicPr>
        <p:blipFill>
          <a:blip r:embed="rId1"/>
          <a:stretch>
            <a:fillRect/>
          </a:stretch>
        </p:blipFill>
        <p:spPr>
          <a:xfrm>
            <a:off x="676870" y="1285042"/>
            <a:ext cx="3578662" cy="3578662"/>
          </a:xfrm>
          <a:prstGeom prst="rect">
            <a:avLst/>
          </a:prstGeom>
        </p:spPr>
      </p:pic>
      <p:sp>
        <p:nvSpPr>
          <p:cNvPr id="4" name="Text 1"/>
          <p:cNvSpPr/>
          <p:nvPr/>
        </p:nvSpPr>
        <p:spPr>
          <a:xfrm>
            <a:off x="6127194" y="1268135"/>
            <a:ext cx="2056090" cy="238839"/>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Unbounded" pitchFamily="34" charset="0"/>
                <a:ea typeface="Unbounded" pitchFamily="34" charset="-122"/>
                <a:cs typeface="Unbounded" pitchFamily="34" charset="-120"/>
              </a:rPr>
              <a:t>Beyond Keywords</a:t>
            </a:r>
            <a:endParaRPr lang="en-US" sz="1500" dirty="0"/>
          </a:p>
        </p:txBody>
      </p:sp>
      <p:sp>
        <p:nvSpPr>
          <p:cNvPr id="5" name="Text 2"/>
          <p:cNvSpPr/>
          <p:nvPr/>
        </p:nvSpPr>
        <p:spPr>
          <a:xfrm>
            <a:off x="6127194" y="1642348"/>
            <a:ext cx="7833836" cy="433149"/>
          </a:xfrm>
          <a:prstGeom prst="rect">
            <a:avLst/>
          </a:prstGeom>
          <a:noFill/>
          <a:ln/>
        </p:spPr>
        <p:txBody>
          <a:bodyPr wrap="square" lIns="0" tIns="0" rIns="0" bIns="0" rtlCol="0" anchor="t"/>
          <a:lstStyle/>
          <a:p>
            <a:pPr algn="l" indent="0" marL="0">
              <a:lnSpc>
                <a:spcPts val="1700"/>
              </a:lnSpc>
              <a:buNone/>
            </a:pPr>
            <a:r>
              <a:rPr lang="en-US" sz="1050" dirty="0">
                <a:solidFill>
                  <a:srgbClr val="CAD6DE"/>
                </a:solidFill>
                <a:latin typeface="Cabin" pitchFamily="34" charset="0"/>
                <a:ea typeface="Cabin" pitchFamily="34" charset="-122"/>
                <a:cs typeface="Cabin" pitchFamily="34" charset="-120"/>
              </a:rPr>
              <a:t>Traditional keyword bidding and optimization strategies are fading into obsolescence. The future belongs to brands that can create content AI systems trust, understand, and recommend through conversational search experiences.</a:t>
            </a:r>
            <a:endParaRPr lang="en-US" sz="1050" dirty="0"/>
          </a:p>
        </p:txBody>
      </p:sp>
      <p:sp>
        <p:nvSpPr>
          <p:cNvPr id="6" name="Shape 3"/>
          <p:cNvSpPr/>
          <p:nvPr/>
        </p:nvSpPr>
        <p:spPr>
          <a:xfrm>
            <a:off x="676870" y="5168265"/>
            <a:ext cx="4335304" cy="1525667"/>
          </a:xfrm>
          <a:prstGeom prst="roundRect">
            <a:avLst>
              <a:gd name="adj" fmla="val 1331"/>
            </a:avLst>
          </a:prstGeom>
          <a:solidFill>
            <a:srgbClr val="304755"/>
          </a:solidFill>
          <a:ln/>
        </p:spPr>
      </p:sp>
      <p:sp>
        <p:nvSpPr>
          <p:cNvPr id="7" name="Shape 4"/>
          <p:cNvSpPr/>
          <p:nvPr/>
        </p:nvSpPr>
        <p:spPr>
          <a:xfrm>
            <a:off x="812244" y="5303639"/>
            <a:ext cx="406122" cy="406122"/>
          </a:xfrm>
          <a:prstGeom prst="roundRect">
            <a:avLst>
              <a:gd name="adj" fmla="val 22513150"/>
            </a:avLst>
          </a:prstGeom>
          <a:solidFill>
            <a:srgbClr val="0A988B"/>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925" y="5415320"/>
            <a:ext cx="182642" cy="182642"/>
          </a:xfrm>
          <a:prstGeom prst="rect">
            <a:avLst/>
          </a:prstGeom>
        </p:spPr>
      </p:pic>
      <p:sp>
        <p:nvSpPr>
          <p:cNvPr id="9" name="Text 5"/>
          <p:cNvSpPr/>
          <p:nvPr/>
        </p:nvSpPr>
        <p:spPr>
          <a:xfrm>
            <a:off x="812244" y="5845135"/>
            <a:ext cx="2098953" cy="199073"/>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Authoritative Content</a:t>
            </a:r>
            <a:endParaRPr lang="en-US" sz="1250" dirty="0"/>
          </a:p>
        </p:txBody>
      </p:sp>
      <p:sp>
        <p:nvSpPr>
          <p:cNvPr id="10" name="Text 6"/>
          <p:cNvSpPr/>
          <p:nvPr/>
        </p:nvSpPr>
        <p:spPr>
          <a:xfrm>
            <a:off x="812244" y="6125408"/>
            <a:ext cx="4064556" cy="433149"/>
          </a:xfrm>
          <a:prstGeom prst="rect">
            <a:avLst/>
          </a:prstGeom>
          <a:noFill/>
          <a:ln/>
        </p:spPr>
        <p:txBody>
          <a:bodyPr wrap="square" lIns="0" tIns="0" rIns="0" bIns="0" rtlCol="0" anchor="t"/>
          <a:lstStyle/>
          <a:p>
            <a:pPr algn="l" indent="0" marL="0">
              <a:lnSpc>
                <a:spcPts val="1700"/>
              </a:lnSpc>
              <a:buNone/>
            </a:pPr>
            <a:r>
              <a:rPr lang="en-US" sz="1050" dirty="0">
                <a:solidFill>
                  <a:srgbClr val="CAD6DE"/>
                </a:solidFill>
                <a:latin typeface="Cabin" pitchFamily="34" charset="0"/>
                <a:ea typeface="Cabin" pitchFamily="34" charset="-122"/>
                <a:cs typeface="Cabin" pitchFamily="34" charset="-120"/>
              </a:rPr>
              <a:t>Create comprehensive, well-researched content that establishes domain expertise and builds AI trust signals</a:t>
            </a:r>
            <a:endParaRPr lang="en-US" sz="1050" dirty="0"/>
          </a:p>
        </p:txBody>
      </p:sp>
      <p:sp>
        <p:nvSpPr>
          <p:cNvPr id="11" name="Shape 7"/>
          <p:cNvSpPr/>
          <p:nvPr/>
        </p:nvSpPr>
        <p:spPr>
          <a:xfrm>
            <a:off x="5147548" y="5168265"/>
            <a:ext cx="4335304" cy="1525667"/>
          </a:xfrm>
          <a:prstGeom prst="roundRect">
            <a:avLst>
              <a:gd name="adj" fmla="val 1331"/>
            </a:avLst>
          </a:prstGeom>
          <a:solidFill>
            <a:srgbClr val="304755"/>
          </a:solidFill>
          <a:ln/>
        </p:spPr>
      </p:sp>
      <p:sp>
        <p:nvSpPr>
          <p:cNvPr id="12" name="Shape 8"/>
          <p:cNvSpPr/>
          <p:nvPr/>
        </p:nvSpPr>
        <p:spPr>
          <a:xfrm>
            <a:off x="5282922" y="5303639"/>
            <a:ext cx="406122" cy="406122"/>
          </a:xfrm>
          <a:prstGeom prst="roundRect">
            <a:avLst>
              <a:gd name="adj" fmla="val 22513150"/>
            </a:avLst>
          </a:prstGeom>
          <a:solidFill>
            <a:srgbClr val="0A988B"/>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4603" y="5415320"/>
            <a:ext cx="182642" cy="182642"/>
          </a:xfrm>
          <a:prstGeom prst="rect">
            <a:avLst/>
          </a:prstGeom>
        </p:spPr>
      </p:pic>
      <p:sp>
        <p:nvSpPr>
          <p:cNvPr id="14" name="Text 9"/>
          <p:cNvSpPr/>
          <p:nvPr/>
        </p:nvSpPr>
        <p:spPr>
          <a:xfrm>
            <a:off x="5282922" y="5845135"/>
            <a:ext cx="1592580" cy="199073"/>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Structured Data</a:t>
            </a:r>
            <a:endParaRPr lang="en-US" sz="1250" dirty="0"/>
          </a:p>
        </p:txBody>
      </p:sp>
      <p:sp>
        <p:nvSpPr>
          <p:cNvPr id="15" name="Text 10"/>
          <p:cNvSpPr/>
          <p:nvPr/>
        </p:nvSpPr>
        <p:spPr>
          <a:xfrm>
            <a:off x="5282922" y="6125408"/>
            <a:ext cx="4064556" cy="433149"/>
          </a:xfrm>
          <a:prstGeom prst="rect">
            <a:avLst/>
          </a:prstGeom>
          <a:noFill/>
          <a:ln/>
        </p:spPr>
        <p:txBody>
          <a:bodyPr wrap="square" lIns="0" tIns="0" rIns="0" bIns="0" rtlCol="0" anchor="t"/>
          <a:lstStyle/>
          <a:p>
            <a:pPr algn="l" indent="0" marL="0">
              <a:lnSpc>
                <a:spcPts val="1700"/>
              </a:lnSpc>
              <a:buNone/>
            </a:pPr>
            <a:r>
              <a:rPr lang="en-US" sz="1050" dirty="0">
                <a:solidFill>
                  <a:srgbClr val="CAD6DE"/>
                </a:solidFill>
                <a:latin typeface="Cabin" pitchFamily="34" charset="0"/>
                <a:ea typeface="Cabin" pitchFamily="34" charset="-122"/>
                <a:cs typeface="Cabin" pitchFamily="34" charset="-120"/>
              </a:rPr>
              <a:t>Implement schema markup and clear content hierarchies that help AI understand and categorize information</a:t>
            </a:r>
            <a:endParaRPr lang="en-US" sz="1050" dirty="0"/>
          </a:p>
        </p:txBody>
      </p:sp>
      <p:sp>
        <p:nvSpPr>
          <p:cNvPr id="16" name="Shape 11"/>
          <p:cNvSpPr/>
          <p:nvPr/>
        </p:nvSpPr>
        <p:spPr>
          <a:xfrm>
            <a:off x="9618226" y="5168265"/>
            <a:ext cx="4335304" cy="1525667"/>
          </a:xfrm>
          <a:prstGeom prst="roundRect">
            <a:avLst>
              <a:gd name="adj" fmla="val 1331"/>
            </a:avLst>
          </a:prstGeom>
          <a:solidFill>
            <a:srgbClr val="304755"/>
          </a:solidFill>
          <a:ln/>
        </p:spPr>
      </p:sp>
      <p:sp>
        <p:nvSpPr>
          <p:cNvPr id="17" name="Shape 12"/>
          <p:cNvSpPr/>
          <p:nvPr/>
        </p:nvSpPr>
        <p:spPr>
          <a:xfrm>
            <a:off x="9753600" y="5303639"/>
            <a:ext cx="406122" cy="406122"/>
          </a:xfrm>
          <a:prstGeom prst="roundRect">
            <a:avLst>
              <a:gd name="adj" fmla="val 22513150"/>
            </a:avLst>
          </a:prstGeom>
          <a:solidFill>
            <a:srgbClr val="0A988B"/>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5281" y="5415320"/>
            <a:ext cx="182642" cy="182642"/>
          </a:xfrm>
          <a:prstGeom prst="rect">
            <a:avLst/>
          </a:prstGeom>
        </p:spPr>
      </p:pic>
      <p:sp>
        <p:nvSpPr>
          <p:cNvPr id="19" name="Text 13"/>
          <p:cNvSpPr/>
          <p:nvPr/>
        </p:nvSpPr>
        <p:spPr>
          <a:xfrm>
            <a:off x="9753600" y="5845135"/>
            <a:ext cx="2115026" cy="199073"/>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People-First Approach</a:t>
            </a:r>
            <a:endParaRPr lang="en-US" sz="1250" dirty="0"/>
          </a:p>
        </p:txBody>
      </p:sp>
      <p:sp>
        <p:nvSpPr>
          <p:cNvPr id="20" name="Text 14"/>
          <p:cNvSpPr/>
          <p:nvPr/>
        </p:nvSpPr>
        <p:spPr>
          <a:xfrm>
            <a:off x="9753600" y="6125408"/>
            <a:ext cx="4064556" cy="433149"/>
          </a:xfrm>
          <a:prstGeom prst="rect">
            <a:avLst/>
          </a:prstGeom>
          <a:noFill/>
          <a:ln/>
        </p:spPr>
        <p:txBody>
          <a:bodyPr wrap="square" lIns="0" tIns="0" rIns="0" bIns="0" rtlCol="0" anchor="t"/>
          <a:lstStyle/>
          <a:p>
            <a:pPr algn="l" indent="0" marL="0">
              <a:lnSpc>
                <a:spcPts val="1700"/>
              </a:lnSpc>
              <a:buNone/>
            </a:pPr>
            <a:r>
              <a:rPr lang="en-US" sz="1050" dirty="0">
                <a:solidFill>
                  <a:srgbClr val="CAD6DE"/>
                </a:solidFill>
                <a:latin typeface="Cabin" pitchFamily="34" charset="0"/>
                <a:ea typeface="Cabin" pitchFamily="34" charset="-122"/>
                <a:cs typeface="Cabin" pitchFamily="34" charset="-120"/>
              </a:rPr>
              <a:t>Write for humans first, ensuring natural language that AI recognizes as valuable and user-focused</a:t>
            </a:r>
            <a:endParaRPr lang="en-US" sz="1050" dirty="0"/>
          </a:p>
        </p:txBody>
      </p:sp>
      <p:sp>
        <p:nvSpPr>
          <p:cNvPr id="21" name="Shape 15"/>
          <p:cNvSpPr/>
          <p:nvPr/>
        </p:nvSpPr>
        <p:spPr>
          <a:xfrm>
            <a:off x="676870" y="6846213"/>
            <a:ext cx="13276659" cy="1126212"/>
          </a:xfrm>
          <a:prstGeom prst="roundRect">
            <a:avLst>
              <a:gd name="adj" fmla="val 1803"/>
            </a:avLst>
          </a:prstGeom>
          <a:solidFill>
            <a:srgbClr val="054842"/>
          </a:solidFill>
          <a:ln/>
        </p:spPr>
      </p:sp>
      <p:pic>
        <p:nvPicPr>
          <p:cNvPr id="22" name="Image 4" descr="preencoded.png">    </p:cNvPr>
          <p:cNvPicPr>
            <a:picLocks noChangeAspect="1"/>
          </p:cNvPicPr>
          <p:nvPr/>
        </p:nvPicPr>
        <p:blipFill>
          <a:blip r:embed="rId8"/>
          <a:stretch>
            <a:fillRect/>
          </a:stretch>
        </p:blipFill>
        <p:spPr>
          <a:xfrm>
            <a:off x="812244" y="7036118"/>
            <a:ext cx="199072" cy="159187"/>
          </a:xfrm>
          <a:prstGeom prst="rect">
            <a:avLst/>
          </a:prstGeom>
        </p:spPr>
      </p:pic>
      <p:sp>
        <p:nvSpPr>
          <p:cNvPr id="23" name="Text 16"/>
          <p:cNvSpPr/>
          <p:nvPr/>
        </p:nvSpPr>
        <p:spPr>
          <a:xfrm>
            <a:off x="1146691" y="7015401"/>
            <a:ext cx="2586395" cy="199073"/>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Unbounded" pitchFamily="34" charset="0"/>
                <a:ea typeface="Unbounded" pitchFamily="34" charset="-122"/>
                <a:cs typeface="Unbounded" pitchFamily="34" charset="-120"/>
              </a:rPr>
              <a:t>Case Study: IKEA Kreativ AI</a:t>
            </a:r>
            <a:endParaRPr lang="en-US" sz="1250" dirty="0"/>
          </a:p>
        </p:txBody>
      </p:sp>
      <p:sp>
        <p:nvSpPr>
          <p:cNvPr id="24" name="Text 17"/>
          <p:cNvSpPr/>
          <p:nvPr/>
        </p:nvSpPr>
        <p:spPr>
          <a:xfrm>
            <a:off x="1146691" y="7349847"/>
            <a:ext cx="12671465" cy="433149"/>
          </a:xfrm>
          <a:prstGeom prst="rect">
            <a:avLst/>
          </a:prstGeom>
          <a:noFill/>
          <a:ln/>
        </p:spPr>
        <p:txBody>
          <a:bodyPr wrap="square" lIns="0" tIns="0" rIns="0" bIns="0" rtlCol="0" anchor="t"/>
          <a:lstStyle/>
          <a:p>
            <a:pPr algn="l" indent="0" marL="0">
              <a:lnSpc>
                <a:spcPts val="1700"/>
              </a:lnSpc>
              <a:buNone/>
            </a:pPr>
            <a:r>
              <a:rPr lang="en-US" sz="1050" dirty="0">
                <a:solidFill>
                  <a:srgbClr val="FFFFFF"/>
                </a:solidFill>
                <a:latin typeface="Cabin" pitchFamily="34" charset="0"/>
                <a:ea typeface="Cabin" pitchFamily="34" charset="-122"/>
                <a:cs typeface="Cabin" pitchFamily="34" charset="-120"/>
              </a:rPr>
              <a:t>IKEA's Kreativ tool showcases GEO in action, enabling customers to visualize furniture in their spaces through AI-powered interactive discovery—making product information instantly accessible through conversational, visual search.</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919639"/>
            <a:ext cx="12233910" cy="598408"/>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Unbounded" pitchFamily="34" charset="0"/>
                <a:ea typeface="Unbounded" pitchFamily="34" charset="-122"/>
                <a:cs typeface="Unbounded" pitchFamily="34" charset="-120"/>
              </a:rPr>
              <a:t>Human-First Content &amp; E-E-A-T Remain King</a:t>
            </a:r>
            <a:endParaRPr lang="en-US" sz="3750" dirty="0"/>
          </a:p>
        </p:txBody>
      </p:sp>
      <p:sp>
        <p:nvSpPr>
          <p:cNvPr id="3" name="Text 1"/>
          <p:cNvSpPr/>
          <p:nvPr/>
        </p:nvSpPr>
        <p:spPr>
          <a:xfrm>
            <a:off x="2689265" y="2113121"/>
            <a:ext cx="2393752" cy="299204"/>
          </a:xfrm>
          <a:prstGeom prst="rect">
            <a:avLst/>
          </a:prstGeom>
          <a:noFill/>
          <a:ln/>
        </p:spPr>
        <p:txBody>
          <a:bodyPr wrap="none" lIns="0" tIns="0" rIns="0" bIns="0" rtlCol="0" anchor="t"/>
          <a:lstStyle/>
          <a:p>
            <a:pPr algn="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Experience</a:t>
            </a:r>
            <a:endParaRPr lang="en-US" sz="1850" dirty="0"/>
          </a:p>
        </p:txBody>
      </p:sp>
      <p:sp>
        <p:nvSpPr>
          <p:cNvPr id="4" name="Text 2"/>
          <p:cNvSpPr/>
          <p:nvPr/>
        </p:nvSpPr>
        <p:spPr>
          <a:xfrm>
            <a:off x="837724" y="2534364"/>
            <a:ext cx="4245293" cy="976551"/>
          </a:xfrm>
          <a:prstGeom prst="rect">
            <a:avLst/>
          </a:prstGeom>
          <a:noFill/>
          <a:ln/>
        </p:spPr>
        <p:txBody>
          <a:bodyPr wrap="square" lIns="0" tIns="0" rIns="0" bIns="0" rtlCol="0" anchor="t"/>
          <a:lstStyle/>
          <a:p>
            <a:pPr algn="r" indent="0" marL="0">
              <a:lnSpc>
                <a:spcPts val="2550"/>
              </a:lnSpc>
              <a:buNone/>
            </a:pPr>
            <a:r>
              <a:rPr lang="en-US" sz="1600" dirty="0">
                <a:solidFill>
                  <a:srgbClr val="CAD6DE"/>
                </a:solidFill>
                <a:latin typeface="Cabin" pitchFamily="34" charset="0"/>
                <a:ea typeface="Cabin" pitchFamily="34" charset="-122"/>
                <a:cs typeface="Cabin" pitchFamily="34" charset="-120"/>
              </a:rPr>
              <a:t>Demonstrate first-hand knowledge and real-world expertise through detailed case studies and personal insights</a:t>
            </a:r>
            <a:endParaRPr lang="en-US" sz="1600" dirty="0"/>
          </a:p>
        </p:txBody>
      </p:sp>
      <p:pic>
        <p:nvPicPr>
          <p:cNvPr id="5" name="Image 0" descr="preencoded.png">    </p:cNvPr>
          <p:cNvPicPr>
            <a:picLocks noChangeAspect="1"/>
          </p:cNvPicPr>
          <p:nvPr/>
        </p:nvPicPr>
        <p:blipFill>
          <a:blip r:embed="rId1"/>
          <a:stretch>
            <a:fillRect/>
          </a:stretch>
        </p:blipFill>
        <p:spPr>
          <a:xfrm>
            <a:off x="5388173" y="1924883"/>
            <a:ext cx="3854053" cy="3854053"/>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8990" y="2745700"/>
            <a:ext cx="304443" cy="304443"/>
          </a:xfrm>
          <a:prstGeom prst="rect">
            <a:avLst/>
          </a:prstGeom>
        </p:spPr>
      </p:pic>
      <p:sp>
        <p:nvSpPr>
          <p:cNvPr id="7" name="Text 3"/>
          <p:cNvSpPr/>
          <p:nvPr/>
        </p:nvSpPr>
        <p:spPr>
          <a:xfrm>
            <a:off x="9547384" y="2113121"/>
            <a:ext cx="2393752" cy="299204"/>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Expertise</a:t>
            </a:r>
            <a:endParaRPr lang="en-US" sz="1850" dirty="0"/>
          </a:p>
        </p:txBody>
      </p:sp>
      <p:sp>
        <p:nvSpPr>
          <p:cNvPr id="8" name="Text 4"/>
          <p:cNvSpPr/>
          <p:nvPr/>
        </p:nvSpPr>
        <p:spPr>
          <a:xfrm>
            <a:off x="9547384" y="2534364"/>
            <a:ext cx="4245293" cy="976551"/>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Showcase credentials, certifications, and specialized knowledge that establishes subject matter authority</a:t>
            </a:r>
            <a:endParaRPr lang="en-US" sz="1600" dirty="0"/>
          </a:p>
        </p:txBody>
      </p:sp>
      <p:pic>
        <p:nvPicPr>
          <p:cNvPr id="9" name="Image 2" descr="preencoded.png">    </p:cNvPr>
          <p:cNvPicPr>
            <a:picLocks noChangeAspect="1"/>
          </p:cNvPicPr>
          <p:nvPr/>
        </p:nvPicPr>
        <p:blipFill>
          <a:blip r:embed="rId4"/>
          <a:stretch>
            <a:fillRect/>
          </a:stretch>
        </p:blipFill>
        <p:spPr>
          <a:xfrm>
            <a:off x="5388173" y="1924883"/>
            <a:ext cx="3854053" cy="3854053"/>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6729" y="2745700"/>
            <a:ext cx="304443" cy="304443"/>
          </a:xfrm>
          <a:prstGeom prst="rect">
            <a:avLst/>
          </a:prstGeom>
        </p:spPr>
      </p:pic>
      <p:sp>
        <p:nvSpPr>
          <p:cNvPr id="11" name="Text 5"/>
          <p:cNvSpPr/>
          <p:nvPr/>
        </p:nvSpPr>
        <p:spPr>
          <a:xfrm>
            <a:off x="9547384" y="4192786"/>
            <a:ext cx="2586871" cy="299204"/>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Authoritativeness</a:t>
            </a:r>
            <a:endParaRPr lang="en-US" sz="1850" dirty="0"/>
          </a:p>
        </p:txBody>
      </p:sp>
      <p:sp>
        <p:nvSpPr>
          <p:cNvPr id="12" name="Text 6"/>
          <p:cNvSpPr/>
          <p:nvPr/>
        </p:nvSpPr>
        <p:spPr>
          <a:xfrm>
            <a:off x="9547384" y="4614029"/>
            <a:ext cx="4245293" cy="976551"/>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Build reputation through consistent, high-quality content and recognition from industry peers and publications</a:t>
            </a:r>
            <a:endParaRPr lang="en-US" sz="1600" dirty="0"/>
          </a:p>
        </p:txBody>
      </p:sp>
      <p:pic>
        <p:nvPicPr>
          <p:cNvPr id="13" name="Image 4" descr="preencoded.png">    </p:cNvPr>
          <p:cNvPicPr>
            <a:picLocks noChangeAspect="1"/>
          </p:cNvPicPr>
          <p:nvPr/>
        </p:nvPicPr>
        <p:blipFill>
          <a:blip r:embed="rId7"/>
          <a:stretch>
            <a:fillRect/>
          </a:stretch>
        </p:blipFill>
        <p:spPr>
          <a:xfrm>
            <a:off x="5388173" y="1924883"/>
            <a:ext cx="3854053" cy="3854053"/>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16729" y="4653439"/>
            <a:ext cx="304443" cy="304443"/>
          </a:xfrm>
          <a:prstGeom prst="rect">
            <a:avLst/>
          </a:prstGeom>
        </p:spPr>
      </p:pic>
      <p:sp>
        <p:nvSpPr>
          <p:cNvPr id="15" name="Text 7"/>
          <p:cNvSpPr/>
          <p:nvPr/>
        </p:nvSpPr>
        <p:spPr>
          <a:xfrm>
            <a:off x="2689265" y="4192786"/>
            <a:ext cx="2393752" cy="299204"/>
          </a:xfrm>
          <a:prstGeom prst="rect">
            <a:avLst/>
          </a:prstGeom>
          <a:noFill/>
          <a:ln/>
        </p:spPr>
        <p:txBody>
          <a:bodyPr wrap="none" lIns="0" tIns="0" rIns="0" bIns="0" rtlCol="0" anchor="t"/>
          <a:lstStyle/>
          <a:p>
            <a:pPr algn="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Trustworthiness</a:t>
            </a:r>
            <a:endParaRPr lang="en-US" sz="1850" dirty="0"/>
          </a:p>
        </p:txBody>
      </p:sp>
      <p:sp>
        <p:nvSpPr>
          <p:cNvPr id="16" name="Text 8"/>
          <p:cNvSpPr/>
          <p:nvPr/>
        </p:nvSpPr>
        <p:spPr>
          <a:xfrm>
            <a:off x="837724" y="4614029"/>
            <a:ext cx="4245293" cy="976551"/>
          </a:xfrm>
          <a:prstGeom prst="rect">
            <a:avLst/>
          </a:prstGeom>
          <a:noFill/>
          <a:ln/>
        </p:spPr>
        <p:txBody>
          <a:bodyPr wrap="square" lIns="0" tIns="0" rIns="0" bIns="0" rtlCol="0" anchor="t"/>
          <a:lstStyle/>
          <a:p>
            <a:pPr algn="r" indent="0" marL="0">
              <a:lnSpc>
                <a:spcPts val="2550"/>
              </a:lnSpc>
              <a:buNone/>
            </a:pPr>
            <a:r>
              <a:rPr lang="en-US" sz="1600" dirty="0">
                <a:solidFill>
                  <a:srgbClr val="CAD6DE"/>
                </a:solidFill>
                <a:latin typeface="Cabin" pitchFamily="34" charset="0"/>
                <a:ea typeface="Cabin" pitchFamily="34" charset="-122"/>
                <a:cs typeface="Cabin" pitchFamily="34" charset="-120"/>
              </a:rPr>
              <a:t>Maintain transparency, cite sources, provide contact information, and demonstrate accountability in all content</a:t>
            </a:r>
            <a:endParaRPr lang="en-US" sz="1600" dirty="0"/>
          </a:p>
        </p:txBody>
      </p:sp>
      <p:pic>
        <p:nvPicPr>
          <p:cNvPr id="17" name="Image 6" descr="preencoded.png">    </p:cNvPr>
          <p:cNvPicPr>
            <a:picLocks noChangeAspect="1"/>
          </p:cNvPicPr>
          <p:nvPr/>
        </p:nvPicPr>
        <p:blipFill>
          <a:blip r:embed="rId10"/>
          <a:stretch>
            <a:fillRect/>
          </a:stretch>
        </p:blipFill>
        <p:spPr>
          <a:xfrm>
            <a:off x="5388173" y="1924883"/>
            <a:ext cx="3854053" cy="3854053"/>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08990" y="4653439"/>
            <a:ext cx="304443" cy="304443"/>
          </a:xfrm>
          <a:prstGeom prst="rect">
            <a:avLst/>
          </a:prstGeom>
        </p:spPr>
      </p:pic>
      <p:sp>
        <p:nvSpPr>
          <p:cNvPr id="19" name="Text 9"/>
          <p:cNvSpPr/>
          <p:nvPr/>
        </p:nvSpPr>
        <p:spPr>
          <a:xfrm>
            <a:off x="837724" y="6007775"/>
            <a:ext cx="12954952" cy="1302068"/>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Despite the proliferation of AI-generated content, authentic human stories and expert-driven insights continue to outperform generic content in both search rankings and audience engagement. Google's E-E-A-T framework—emphasizing Experience, Expertise, Authoritativeness, and Trustworthiness—has become the gold standard for content credibility. Brands must showcase real human voices, transparent credentials, and genuine intent to cut through the noise.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5074" y="467558"/>
            <a:ext cx="8879919" cy="325041"/>
          </a:xfrm>
          <a:prstGeom prst="rect">
            <a:avLst/>
          </a:prstGeom>
          <a:noFill/>
          <a:ln/>
        </p:spPr>
        <p:txBody>
          <a:bodyPr wrap="none" lIns="0" tIns="0" rIns="0" bIns="0" rtlCol="0" anchor="t"/>
          <a:lstStyle/>
          <a:p>
            <a:pPr algn="l" indent="0" marL="0">
              <a:lnSpc>
                <a:spcPts val="2550"/>
              </a:lnSpc>
              <a:buNone/>
            </a:pPr>
            <a:r>
              <a:rPr lang="en-US" sz="2000" dirty="0">
                <a:solidFill>
                  <a:srgbClr val="FFFFFF"/>
                </a:solidFill>
                <a:latin typeface="Unbounded" pitchFamily="34" charset="0"/>
                <a:ea typeface="Unbounded" pitchFamily="34" charset="-122"/>
                <a:cs typeface="Unbounded" pitchFamily="34" charset="-120"/>
              </a:rPr>
              <a:t>AI-Powered Consumer Agents: Marketing to Non-Humans</a:t>
            </a:r>
            <a:endParaRPr lang="en-US" sz="2000" dirty="0"/>
          </a:p>
        </p:txBody>
      </p:sp>
      <p:sp>
        <p:nvSpPr>
          <p:cNvPr id="3" name="Text 1"/>
          <p:cNvSpPr/>
          <p:nvPr/>
        </p:nvSpPr>
        <p:spPr>
          <a:xfrm>
            <a:off x="595074" y="1068824"/>
            <a:ext cx="3211473" cy="195024"/>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Unbounded" pitchFamily="34" charset="0"/>
                <a:ea typeface="Unbounded" pitchFamily="34" charset="-122"/>
                <a:cs typeface="Unbounded" pitchFamily="34" charset="-120"/>
              </a:rPr>
              <a:t>The Rise of AI Shopping Assistants</a:t>
            </a:r>
            <a:endParaRPr lang="en-US" sz="1200" dirty="0"/>
          </a:p>
        </p:txBody>
      </p:sp>
      <p:sp>
        <p:nvSpPr>
          <p:cNvPr id="4" name="Text 2"/>
          <p:cNvSpPr/>
          <p:nvPr/>
        </p:nvSpPr>
        <p:spPr>
          <a:xfrm>
            <a:off x="595074" y="1374338"/>
            <a:ext cx="7270790" cy="353378"/>
          </a:xfrm>
          <a:prstGeom prst="rect">
            <a:avLst/>
          </a:prstGeom>
          <a:noFill/>
          <a:ln/>
        </p:spPr>
        <p:txBody>
          <a:bodyPr wrap="square" lIns="0" tIns="0" rIns="0" bIns="0" rtlCol="0" anchor="t"/>
          <a:lstStyle/>
          <a:p>
            <a:pPr algn="l" indent="0" marL="0">
              <a:lnSpc>
                <a:spcPts val="1350"/>
              </a:lnSpc>
              <a:buNone/>
            </a:pPr>
            <a:r>
              <a:rPr lang="en-US" sz="850" dirty="0">
                <a:solidFill>
                  <a:srgbClr val="CAD6DE"/>
                </a:solidFill>
                <a:latin typeface="Cabin" pitchFamily="34" charset="0"/>
                <a:ea typeface="Cabin" pitchFamily="34" charset="-122"/>
                <a:cs typeface="Cabin" pitchFamily="34" charset="-120"/>
              </a:rPr>
              <a:t>We're entering an era where brands must optimize for two audiences: human consumers and their AI agents. These autonomous shopping assistants now handle nearly a quarter of online purchases, acting as sophisticated proxies that evaluate options, compare prices, and make purchasing decisions.</a:t>
            </a:r>
            <a:endParaRPr lang="en-US" sz="850" dirty="0"/>
          </a:p>
        </p:txBody>
      </p:sp>
      <p:sp>
        <p:nvSpPr>
          <p:cNvPr id="5" name="Text 3"/>
          <p:cNvSpPr/>
          <p:nvPr/>
        </p:nvSpPr>
        <p:spPr>
          <a:xfrm>
            <a:off x="595074" y="1827133"/>
            <a:ext cx="7270790" cy="353378"/>
          </a:xfrm>
          <a:prstGeom prst="rect">
            <a:avLst/>
          </a:prstGeom>
          <a:noFill/>
          <a:ln/>
        </p:spPr>
        <p:txBody>
          <a:bodyPr wrap="square" lIns="0" tIns="0" rIns="0" bIns="0" rtlCol="0" anchor="t"/>
          <a:lstStyle/>
          <a:p>
            <a:pPr algn="l" indent="0" marL="0">
              <a:lnSpc>
                <a:spcPts val="1350"/>
              </a:lnSpc>
              <a:buNone/>
            </a:pPr>
            <a:r>
              <a:rPr lang="en-US" sz="850" dirty="0">
                <a:solidFill>
                  <a:srgbClr val="CAD6DE"/>
                </a:solidFill>
                <a:latin typeface="Cabin" pitchFamily="34" charset="0"/>
                <a:ea typeface="Cabin" pitchFamily="34" charset="-122"/>
                <a:cs typeface="Cabin" pitchFamily="34" charset="-120"/>
              </a:rPr>
              <a:t>This dual-audience reality requires brands to structure product information, reviews, and value propositions in ways both humans and algorithms can easily process and trust.</a:t>
            </a:r>
            <a:endParaRPr lang="en-US" sz="850" dirty="0"/>
          </a:p>
        </p:txBody>
      </p:sp>
      <p:sp>
        <p:nvSpPr>
          <p:cNvPr id="6" name="Text 4"/>
          <p:cNvSpPr/>
          <p:nvPr/>
        </p:nvSpPr>
        <p:spPr>
          <a:xfrm>
            <a:off x="10413206" y="1801058"/>
            <a:ext cx="1359337" cy="276225"/>
          </a:xfrm>
          <a:prstGeom prst="rect">
            <a:avLst/>
          </a:prstGeom>
          <a:noFill/>
          <a:ln/>
        </p:spPr>
        <p:txBody>
          <a:bodyPr wrap="none" lIns="0" tIns="0" rIns="0" bIns="0" rtlCol="0" anchor="t"/>
          <a:lstStyle/>
          <a:p>
            <a:pPr algn="ctr" indent="0" marL="0">
              <a:lnSpc>
                <a:spcPts val="2150"/>
              </a:lnSpc>
              <a:buNone/>
            </a:pPr>
            <a:r>
              <a:rPr lang="en-US" sz="2150" dirty="0">
                <a:solidFill>
                  <a:srgbClr val="CAD6DE"/>
                </a:solidFill>
                <a:latin typeface="Unbounded" pitchFamily="34" charset="0"/>
                <a:ea typeface="Unbounded" pitchFamily="34" charset="-122"/>
                <a:cs typeface="Unbounded" pitchFamily="34" charset="-120"/>
              </a:rPr>
              <a:t>24%</a:t>
            </a:r>
            <a:endParaRPr lang="en-US" sz="2150" dirty="0"/>
          </a:p>
        </p:txBody>
      </p:sp>
      <p:pic>
        <p:nvPicPr>
          <p:cNvPr id="7" name="Image 0" descr="preencoded.png">    </p:cNvPr>
          <p:cNvPicPr>
            <a:picLocks noChangeAspect="1"/>
          </p:cNvPicPr>
          <p:nvPr/>
        </p:nvPicPr>
        <p:blipFill>
          <a:blip r:embed="rId1"/>
          <a:stretch>
            <a:fillRect/>
          </a:stretch>
        </p:blipFill>
        <p:spPr>
          <a:xfrm>
            <a:off x="10264021" y="1110258"/>
            <a:ext cx="1657826" cy="1657826"/>
          </a:xfrm>
          <a:prstGeom prst="rect">
            <a:avLst/>
          </a:prstGeom>
        </p:spPr>
      </p:pic>
      <p:sp>
        <p:nvSpPr>
          <p:cNvPr id="8" name="Text 5"/>
          <p:cNvSpPr/>
          <p:nvPr/>
        </p:nvSpPr>
        <p:spPr>
          <a:xfrm>
            <a:off x="10316408" y="2906197"/>
            <a:ext cx="1553051" cy="162520"/>
          </a:xfrm>
          <a:prstGeom prst="rect">
            <a:avLst/>
          </a:prstGeom>
          <a:noFill/>
          <a:ln/>
        </p:spPr>
        <p:txBody>
          <a:bodyPr wrap="none" lIns="0" tIns="0" rIns="0" bIns="0" rtlCol="0" anchor="t"/>
          <a:lstStyle/>
          <a:p>
            <a:pPr algn="ctr" indent="0" marL="0">
              <a:lnSpc>
                <a:spcPts val="1250"/>
              </a:lnSpc>
              <a:buNone/>
            </a:pPr>
            <a:r>
              <a:rPr lang="en-US" sz="1000" dirty="0">
                <a:solidFill>
                  <a:srgbClr val="CAD6DE"/>
                </a:solidFill>
                <a:latin typeface="Unbounded" pitchFamily="34" charset="0"/>
                <a:ea typeface="Unbounded" pitchFamily="34" charset="-122"/>
                <a:cs typeface="Unbounded" pitchFamily="34" charset="-120"/>
              </a:rPr>
              <a:t>AI-Driven Purchases</a:t>
            </a:r>
            <a:endParaRPr lang="en-US" sz="1000" dirty="0"/>
          </a:p>
        </p:txBody>
      </p:sp>
      <p:sp>
        <p:nvSpPr>
          <p:cNvPr id="9" name="Text 6"/>
          <p:cNvSpPr/>
          <p:nvPr/>
        </p:nvSpPr>
        <p:spPr>
          <a:xfrm>
            <a:off x="8143042" y="3179207"/>
            <a:ext cx="5899785" cy="176689"/>
          </a:xfrm>
          <a:prstGeom prst="rect">
            <a:avLst/>
          </a:prstGeom>
          <a:noFill/>
          <a:ln/>
        </p:spPr>
        <p:txBody>
          <a:bodyPr wrap="none" lIns="0" tIns="0" rIns="0" bIns="0" rtlCol="0" anchor="t"/>
          <a:lstStyle/>
          <a:p>
            <a:pPr algn="ctr" indent="0" marL="0">
              <a:lnSpc>
                <a:spcPts val="1350"/>
              </a:lnSpc>
              <a:buNone/>
            </a:pPr>
            <a:r>
              <a:rPr lang="en-US" sz="850" dirty="0">
                <a:solidFill>
                  <a:srgbClr val="CAD6DE"/>
                </a:solidFill>
                <a:latin typeface="Cabin" pitchFamily="34" charset="0"/>
                <a:ea typeface="Cabin" pitchFamily="34" charset="-122"/>
                <a:cs typeface="Cabin" pitchFamily="34" charset="-120"/>
              </a:rPr>
              <a:t>Online transactions completed by autonomous shopping agents</a:t>
            </a:r>
            <a:endParaRPr lang="en-US" sz="850" dirty="0"/>
          </a:p>
        </p:txBody>
      </p:sp>
      <p:pic>
        <p:nvPicPr>
          <p:cNvPr id="10" name="Image 1" descr="preencoded.png">    </p:cNvPr>
          <p:cNvPicPr>
            <a:picLocks noChangeAspect="1"/>
          </p:cNvPicPr>
          <p:nvPr/>
        </p:nvPicPr>
        <p:blipFill>
          <a:blip r:embed="rId2"/>
          <a:stretch>
            <a:fillRect/>
          </a:stretch>
        </p:blipFill>
        <p:spPr>
          <a:xfrm>
            <a:off x="8143042" y="3480197"/>
            <a:ext cx="3834765" cy="3834765"/>
          </a:xfrm>
          <a:prstGeom prst="rect">
            <a:avLst/>
          </a:prstGeom>
        </p:spPr>
      </p:pic>
      <p:sp>
        <p:nvSpPr>
          <p:cNvPr id="11" name="Shape 7"/>
          <p:cNvSpPr/>
          <p:nvPr/>
        </p:nvSpPr>
        <p:spPr>
          <a:xfrm>
            <a:off x="595074" y="7563564"/>
            <a:ext cx="4406384" cy="833557"/>
          </a:xfrm>
          <a:prstGeom prst="roundRect">
            <a:avLst>
              <a:gd name="adj" fmla="val 1989"/>
            </a:avLst>
          </a:prstGeom>
          <a:solidFill>
            <a:srgbClr val="112836"/>
          </a:solidFill>
          <a:ln w="15240">
            <a:solidFill>
              <a:srgbClr val="49606E"/>
            </a:solidFill>
            <a:prstDash val="solid"/>
          </a:ln>
        </p:spPr>
      </p:sp>
      <p:sp>
        <p:nvSpPr>
          <p:cNvPr id="12" name="Text 8"/>
          <p:cNvSpPr/>
          <p:nvPr/>
        </p:nvSpPr>
        <p:spPr>
          <a:xfrm>
            <a:off x="720804" y="7689294"/>
            <a:ext cx="1842016" cy="162520"/>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Optimize for Algorithms</a:t>
            </a:r>
            <a:endParaRPr lang="en-US" sz="1000" dirty="0"/>
          </a:p>
        </p:txBody>
      </p:sp>
      <p:sp>
        <p:nvSpPr>
          <p:cNvPr id="13" name="Text 9"/>
          <p:cNvSpPr/>
          <p:nvPr/>
        </p:nvSpPr>
        <p:spPr>
          <a:xfrm>
            <a:off x="720804" y="7918013"/>
            <a:ext cx="4154924" cy="353378"/>
          </a:xfrm>
          <a:prstGeom prst="rect">
            <a:avLst/>
          </a:prstGeom>
          <a:noFill/>
          <a:ln/>
        </p:spPr>
        <p:txBody>
          <a:bodyPr wrap="square" lIns="0" tIns="0" rIns="0" bIns="0" rtlCol="0" anchor="t"/>
          <a:lstStyle/>
          <a:p>
            <a:pPr algn="l" indent="0" marL="0">
              <a:lnSpc>
                <a:spcPts val="1350"/>
              </a:lnSpc>
              <a:buNone/>
            </a:pPr>
            <a:r>
              <a:rPr lang="en-US" sz="850" dirty="0">
                <a:solidFill>
                  <a:srgbClr val="CAD6DE"/>
                </a:solidFill>
                <a:latin typeface="Cabin" pitchFamily="34" charset="0"/>
                <a:ea typeface="Cabin" pitchFamily="34" charset="-122"/>
                <a:cs typeface="Cabin" pitchFamily="34" charset="-120"/>
              </a:rPr>
              <a:t>Structure product data, specifications, and comparisons in machine-readable formats that AI agents can efficiently parse</a:t>
            </a:r>
            <a:endParaRPr lang="en-US" sz="850" dirty="0"/>
          </a:p>
        </p:txBody>
      </p:sp>
      <p:sp>
        <p:nvSpPr>
          <p:cNvPr id="14" name="Shape 10"/>
          <p:cNvSpPr/>
          <p:nvPr/>
        </p:nvSpPr>
        <p:spPr>
          <a:xfrm>
            <a:off x="5111948" y="7563564"/>
            <a:ext cx="4406384" cy="833557"/>
          </a:xfrm>
          <a:prstGeom prst="roundRect">
            <a:avLst>
              <a:gd name="adj" fmla="val 1989"/>
            </a:avLst>
          </a:prstGeom>
          <a:solidFill>
            <a:srgbClr val="112836"/>
          </a:solidFill>
          <a:ln w="15240">
            <a:solidFill>
              <a:srgbClr val="49606E"/>
            </a:solidFill>
            <a:prstDash val="solid"/>
          </a:ln>
        </p:spPr>
      </p:sp>
      <p:sp>
        <p:nvSpPr>
          <p:cNvPr id="15" name="Text 11"/>
          <p:cNvSpPr/>
          <p:nvPr/>
        </p:nvSpPr>
        <p:spPr>
          <a:xfrm>
            <a:off x="5237678" y="7689294"/>
            <a:ext cx="1863090" cy="162520"/>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Maintain Human Appeal</a:t>
            </a:r>
            <a:endParaRPr lang="en-US" sz="1000" dirty="0"/>
          </a:p>
        </p:txBody>
      </p:sp>
      <p:sp>
        <p:nvSpPr>
          <p:cNvPr id="16" name="Text 12"/>
          <p:cNvSpPr/>
          <p:nvPr/>
        </p:nvSpPr>
        <p:spPr>
          <a:xfrm>
            <a:off x="5237678" y="7918013"/>
            <a:ext cx="4154924" cy="353378"/>
          </a:xfrm>
          <a:prstGeom prst="rect">
            <a:avLst/>
          </a:prstGeom>
          <a:noFill/>
          <a:ln/>
        </p:spPr>
        <p:txBody>
          <a:bodyPr wrap="square" lIns="0" tIns="0" rIns="0" bIns="0" rtlCol="0" anchor="t"/>
          <a:lstStyle/>
          <a:p>
            <a:pPr algn="l" indent="0" marL="0">
              <a:lnSpc>
                <a:spcPts val="1350"/>
              </a:lnSpc>
              <a:buNone/>
            </a:pPr>
            <a:r>
              <a:rPr lang="en-US" sz="850" dirty="0">
                <a:solidFill>
                  <a:srgbClr val="CAD6DE"/>
                </a:solidFill>
                <a:latin typeface="Cabin" pitchFamily="34" charset="0"/>
                <a:ea typeface="Cabin" pitchFamily="34" charset="-122"/>
                <a:cs typeface="Cabin" pitchFamily="34" charset="-120"/>
              </a:rPr>
              <a:t>Never lose sight of emotional resonance—even AI-facilitated purchases benefit from storytelling and brand connection</a:t>
            </a:r>
            <a:endParaRPr lang="en-US" sz="850" dirty="0"/>
          </a:p>
        </p:txBody>
      </p:sp>
      <p:sp>
        <p:nvSpPr>
          <p:cNvPr id="17" name="Shape 13"/>
          <p:cNvSpPr/>
          <p:nvPr/>
        </p:nvSpPr>
        <p:spPr>
          <a:xfrm>
            <a:off x="9628823" y="7563564"/>
            <a:ext cx="4406384" cy="833557"/>
          </a:xfrm>
          <a:prstGeom prst="roundRect">
            <a:avLst>
              <a:gd name="adj" fmla="val 1989"/>
            </a:avLst>
          </a:prstGeom>
          <a:solidFill>
            <a:srgbClr val="112836"/>
          </a:solidFill>
          <a:ln w="15240">
            <a:solidFill>
              <a:srgbClr val="49606E"/>
            </a:solidFill>
            <a:prstDash val="solid"/>
          </a:ln>
        </p:spPr>
      </p:sp>
      <p:sp>
        <p:nvSpPr>
          <p:cNvPr id="18" name="Text 14"/>
          <p:cNvSpPr/>
          <p:nvPr/>
        </p:nvSpPr>
        <p:spPr>
          <a:xfrm>
            <a:off x="9754552" y="7689294"/>
            <a:ext cx="1318379" cy="162520"/>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Build Agent Trust</a:t>
            </a:r>
            <a:endParaRPr lang="en-US" sz="1000" dirty="0"/>
          </a:p>
        </p:txBody>
      </p:sp>
      <p:sp>
        <p:nvSpPr>
          <p:cNvPr id="19" name="Text 15"/>
          <p:cNvSpPr/>
          <p:nvPr/>
        </p:nvSpPr>
        <p:spPr>
          <a:xfrm>
            <a:off x="9754552" y="7918013"/>
            <a:ext cx="4154924" cy="353378"/>
          </a:xfrm>
          <a:prstGeom prst="rect">
            <a:avLst/>
          </a:prstGeom>
          <a:noFill/>
          <a:ln/>
        </p:spPr>
        <p:txBody>
          <a:bodyPr wrap="square" lIns="0" tIns="0" rIns="0" bIns="0" rtlCol="0" anchor="t"/>
          <a:lstStyle/>
          <a:p>
            <a:pPr algn="l" indent="0" marL="0">
              <a:lnSpc>
                <a:spcPts val="1350"/>
              </a:lnSpc>
              <a:buNone/>
            </a:pPr>
            <a:r>
              <a:rPr lang="en-US" sz="850" dirty="0">
                <a:solidFill>
                  <a:srgbClr val="CAD6DE"/>
                </a:solidFill>
                <a:latin typeface="Cabin" pitchFamily="34" charset="0"/>
                <a:ea typeface="Cabin" pitchFamily="34" charset="-122"/>
                <a:cs typeface="Cabin" pitchFamily="34" charset="-120"/>
              </a:rPr>
              <a:t>Ensure consistency across platforms, maintain accurate inventory data, and provide clear value propositions AI can verify</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778550"/>
            <a:ext cx="12763500" cy="633651"/>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Unbounded" pitchFamily="34" charset="0"/>
                <a:ea typeface="Unbounded" pitchFamily="34" charset="-122"/>
                <a:cs typeface="Unbounded" pitchFamily="34" charset="-120"/>
              </a:rPr>
              <a:t>Social Media &amp; Video Commerce Explosion</a:t>
            </a:r>
            <a:endParaRPr lang="en-US" sz="3950" dirty="0"/>
          </a:p>
        </p:txBody>
      </p:sp>
      <p:sp>
        <p:nvSpPr>
          <p:cNvPr id="3" name="Text 1"/>
          <p:cNvSpPr/>
          <p:nvPr/>
        </p:nvSpPr>
        <p:spPr>
          <a:xfrm>
            <a:off x="837724" y="1842968"/>
            <a:ext cx="12954952" cy="1033701"/>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Social commerce has evolved from experimental feature to primary revenue channel. Platforms like TikTok Shop and Instagram Shops have transformed social media into full-featured marketplaces, enabling seamless in-app purchasing and live-stream shopping events that blend entertainment with instant gratification.</a:t>
            </a:r>
            <a:endParaRPr lang="en-US" sz="1650" dirty="0"/>
          </a:p>
        </p:txBody>
      </p:sp>
      <p:sp>
        <p:nvSpPr>
          <p:cNvPr id="4" name="Text 2"/>
          <p:cNvSpPr/>
          <p:nvPr/>
        </p:nvSpPr>
        <p:spPr>
          <a:xfrm>
            <a:off x="837724" y="3334345"/>
            <a:ext cx="5337334" cy="380167"/>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Unbounded" pitchFamily="34" charset="0"/>
                <a:ea typeface="Unbounded" pitchFamily="34" charset="-122"/>
                <a:cs typeface="Unbounded" pitchFamily="34" charset="-120"/>
              </a:rPr>
              <a:t>Short-Form Video Dominance</a:t>
            </a:r>
            <a:endParaRPr lang="en-US" sz="2350" dirty="0"/>
          </a:p>
        </p:txBody>
      </p:sp>
      <p:sp>
        <p:nvSpPr>
          <p:cNvPr id="5" name="Text 3"/>
          <p:cNvSpPr/>
          <p:nvPr/>
        </p:nvSpPr>
        <p:spPr>
          <a:xfrm>
            <a:off x="837724" y="3929896"/>
            <a:ext cx="6214705" cy="1378268"/>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Brief, engaging video content continues to drive unprecedented engagement and conversion rates. Brands that master the art of storytelling in 15-60 second formats capture attention in an increasingly fragmented media landscape.</a:t>
            </a:r>
            <a:endParaRPr lang="en-US" sz="1650" dirty="0"/>
          </a:p>
        </p:txBody>
      </p:sp>
      <p:sp>
        <p:nvSpPr>
          <p:cNvPr id="6" name="Text 4"/>
          <p:cNvSpPr/>
          <p:nvPr/>
        </p:nvSpPr>
        <p:spPr>
          <a:xfrm>
            <a:off x="837724" y="5501997"/>
            <a:ext cx="6214705" cy="689134"/>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Authentic, unpolished content outperforms high-production commercials</a:t>
            </a:r>
            <a:endParaRPr lang="en-US" sz="1650" dirty="0"/>
          </a:p>
        </p:txBody>
      </p:sp>
      <p:sp>
        <p:nvSpPr>
          <p:cNvPr id="7" name="Text 5"/>
          <p:cNvSpPr/>
          <p:nvPr/>
        </p:nvSpPr>
        <p:spPr>
          <a:xfrm>
            <a:off x="837724" y="6266497"/>
            <a:ext cx="6214705" cy="344567"/>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User-generated content drives trust and purchase intent</a:t>
            </a:r>
            <a:endParaRPr lang="en-US" sz="1650" dirty="0"/>
          </a:p>
        </p:txBody>
      </p:sp>
      <p:sp>
        <p:nvSpPr>
          <p:cNvPr id="8" name="Text 6"/>
          <p:cNvSpPr/>
          <p:nvPr/>
        </p:nvSpPr>
        <p:spPr>
          <a:xfrm>
            <a:off x="837724" y="6686431"/>
            <a:ext cx="6214705" cy="689134"/>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Behind-the-scenes and educational formats perform exceptionally well</a:t>
            </a:r>
            <a:endParaRPr lang="en-US" sz="1650" dirty="0"/>
          </a:p>
        </p:txBody>
      </p:sp>
      <p:sp>
        <p:nvSpPr>
          <p:cNvPr id="9" name="Text 7"/>
          <p:cNvSpPr/>
          <p:nvPr/>
        </p:nvSpPr>
        <p:spPr>
          <a:xfrm>
            <a:off x="7585591" y="3334345"/>
            <a:ext cx="3654862" cy="380167"/>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Unbounded" pitchFamily="34" charset="0"/>
                <a:ea typeface="Unbounded" pitchFamily="34" charset="-122"/>
                <a:cs typeface="Unbounded" pitchFamily="34" charset="-120"/>
              </a:rPr>
              <a:t>Meta's AI Revolution</a:t>
            </a:r>
            <a:endParaRPr lang="en-US" sz="2350" dirty="0"/>
          </a:p>
        </p:txBody>
      </p:sp>
      <p:sp>
        <p:nvSpPr>
          <p:cNvPr id="10" name="Text 8"/>
          <p:cNvSpPr/>
          <p:nvPr/>
        </p:nvSpPr>
        <p:spPr>
          <a:xfrm>
            <a:off x="7585591" y="3929896"/>
            <a:ext cx="6214705" cy="1378268"/>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Meta's evolving AI advertising tools and algorithm changes are reshaping content visibility and campaign performance. Understanding these shifts is crucial for maintaining organic reach and paid advertising ROI.</a:t>
            </a:r>
            <a:endParaRPr lang="en-US" sz="1650" dirty="0"/>
          </a:p>
        </p:txBody>
      </p:sp>
      <p:sp>
        <p:nvSpPr>
          <p:cNvPr id="11" name="Text 9"/>
          <p:cNvSpPr/>
          <p:nvPr/>
        </p:nvSpPr>
        <p:spPr>
          <a:xfrm>
            <a:off x="7585591" y="5501997"/>
            <a:ext cx="6214705" cy="689134"/>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AI-powered ad targeting becomes more sophisticated and privacy-conscious</a:t>
            </a:r>
            <a:endParaRPr lang="en-US" sz="1650" dirty="0"/>
          </a:p>
        </p:txBody>
      </p:sp>
      <p:sp>
        <p:nvSpPr>
          <p:cNvPr id="12" name="Text 10"/>
          <p:cNvSpPr/>
          <p:nvPr/>
        </p:nvSpPr>
        <p:spPr>
          <a:xfrm>
            <a:off x="7585591" y="6266497"/>
            <a:ext cx="6214705" cy="689134"/>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Algorithm prioritizes meaningful interactions over passive consumption</a:t>
            </a:r>
            <a:endParaRPr lang="en-US" sz="1650" dirty="0"/>
          </a:p>
        </p:txBody>
      </p:sp>
      <p:sp>
        <p:nvSpPr>
          <p:cNvPr id="13" name="Text 11"/>
          <p:cNvSpPr/>
          <p:nvPr/>
        </p:nvSpPr>
        <p:spPr>
          <a:xfrm>
            <a:off x="7585591" y="7030998"/>
            <a:ext cx="6214705" cy="344567"/>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CAD6DE"/>
                </a:solidFill>
                <a:latin typeface="Cabin" pitchFamily="34" charset="0"/>
                <a:ea typeface="Cabin" pitchFamily="34" charset="-122"/>
                <a:cs typeface="Cabin" pitchFamily="34" charset="-120"/>
              </a:rPr>
              <a:t>Brands must adapt content strategies to changing visibility rules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8418" y="533043"/>
            <a:ext cx="7551539" cy="456128"/>
          </a:xfrm>
          <a:prstGeom prst="rect">
            <a:avLst/>
          </a:prstGeom>
          <a:noFill/>
          <a:ln/>
        </p:spPr>
        <p:txBody>
          <a:bodyPr wrap="none" lIns="0" tIns="0" rIns="0" bIns="0" rtlCol="0" anchor="t"/>
          <a:lstStyle/>
          <a:p>
            <a:pPr algn="l" indent="0" marL="0">
              <a:lnSpc>
                <a:spcPts val="3550"/>
              </a:lnSpc>
              <a:buNone/>
            </a:pPr>
            <a:r>
              <a:rPr lang="en-US" sz="2850" dirty="0">
                <a:solidFill>
                  <a:srgbClr val="FFFFFF"/>
                </a:solidFill>
                <a:latin typeface="Unbounded" pitchFamily="34" charset="0"/>
                <a:ea typeface="Unbounded" pitchFamily="34" charset="-122"/>
                <a:cs typeface="Unbounded" pitchFamily="34" charset="-120"/>
              </a:rPr>
              <a:t>Voice &amp; Visual Search Optimization</a:t>
            </a:r>
            <a:endParaRPr lang="en-US" sz="2850" dirty="0"/>
          </a:p>
        </p:txBody>
      </p:sp>
      <p:pic>
        <p:nvPicPr>
          <p:cNvPr id="3" name="Image 0" descr="preencoded.png">    </p:cNvPr>
          <p:cNvPicPr>
            <a:picLocks noChangeAspect="1"/>
          </p:cNvPicPr>
          <p:nvPr/>
        </p:nvPicPr>
        <p:blipFill>
          <a:blip r:embed="rId1"/>
          <a:stretch>
            <a:fillRect/>
          </a:stretch>
        </p:blipFill>
        <p:spPr>
          <a:xfrm>
            <a:off x="678418" y="1299210"/>
            <a:ext cx="4424482" cy="620197"/>
          </a:xfrm>
          <a:prstGeom prst="rect">
            <a:avLst/>
          </a:prstGeom>
        </p:spPr>
      </p:pic>
      <p:sp>
        <p:nvSpPr>
          <p:cNvPr id="4" name="Text 1"/>
          <p:cNvSpPr/>
          <p:nvPr/>
        </p:nvSpPr>
        <p:spPr>
          <a:xfrm>
            <a:off x="833437" y="2074426"/>
            <a:ext cx="2294692" cy="228005"/>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Voice Search Growth</a:t>
            </a:r>
            <a:endParaRPr lang="en-US" sz="1400" dirty="0"/>
          </a:p>
        </p:txBody>
      </p:sp>
      <p:sp>
        <p:nvSpPr>
          <p:cNvPr id="5" name="Text 2"/>
          <p:cNvSpPr/>
          <p:nvPr/>
        </p:nvSpPr>
        <p:spPr>
          <a:xfrm>
            <a:off x="833437" y="2395418"/>
            <a:ext cx="4114443" cy="496014"/>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Smart assistants become ubiquitous in homes and vehicles, making conversational queries the new normal</a:t>
            </a:r>
            <a:endParaRPr lang="en-US" sz="1200" dirty="0"/>
          </a:p>
        </p:txBody>
      </p:sp>
      <p:pic>
        <p:nvPicPr>
          <p:cNvPr id="6" name="Image 1" descr="preencoded.png">    </p:cNvPr>
          <p:cNvPicPr>
            <a:picLocks noChangeAspect="1"/>
          </p:cNvPicPr>
          <p:nvPr/>
        </p:nvPicPr>
        <p:blipFill>
          <a:blip r:embed="rId2"/>
          <a:stretch>
            <a:fillRect/>
          </a:stretch>
        </p:blipFill>
        <p:spPr>
          <a:xfrm>
            <a:off x="5102900" y="1299210"/>
            <a:ext cx="4424482" cy="620197"/>
          </a:xfrm>
          <a:prstGeom prst="rect">
            <a:avLst/>
          </a:prstGeom>
        </p:spPr>
      </p:pic>
      <p:sp>
        <p:nvSpPr>
          <p:cNvPr id="7" name="Text 3"/>
          <p:cNvSpPr/>
          <p:nvPr/>
        </p:nvSpPr>
        <p:spPr>
          <a:xfrm>
            <a:off x="5257919" y="2074426"/>
            <a:ext cx="2820710" cy="228005"/>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Local &amp; Natural Language</a:t>
            </a:r>
            <a:endParaRPr lang="en-US" sz="1400" dirty="0"/>
          </a:p>
        </p:txBody>
      </p:sp>
      <p:sp>
        <p:nvSpPr>
          <p:cNvPr id="8" name="Text 4"/>
          <p:cNvSpPr/>
          <p:nvPr/>
        </p:nvSpPr>
        <p:spPr>
          <a:xfrm>
            <a:off x="5257919" y="2395418"/>
            <a:ext cx="4114443" cy="496014"/>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Content must answer questions naturally and prioritize local relevance for "near me" queries</a:t>
            </a:r>
            <a:endParaRPr lang="en-US" sz="1200" dirty="0"/>
          </a:p>
        </p:txBody>
      </p:sp>
      <p:pic>
        <p:nvPicPr>
          <p:cNvPr id="9" name="Image 2" descr="preencoded.png">    </p:cNvPr>
          <p:cNvPicPr>
            <a:picLocks noChangeAspect="1"/>
          </p:cNvPicPr>
          <p:nvPr/>
        </p:nvPicPr>
        <p:blipFill>
          <a:blip r:embed="rId3"/>
          <a:stretch>
            <a:fillRect/>
          </a:stretch>
        </p:blipFill>
        <p:spPr>
          <a:xfrm>
            <a:off x="9527381" y="1299210"/>
            <a:ext cx="4424601" cy="620197"/>
          </a:xfrm>
          <a:prstGeom prst="rect">
            <a:avLst/>
          </a:prstGeom>
        </p:spPr>
      </p:pic>
      <p:sp>
        <p:nvSpPr>
          <p:cNvPr id="10" name="Text 5"/>
          <p:cNvSpPr/>
          <p:nvPr/>
        </p:nvSpPr>
        <p:spPr>
          <a:xfrm>
            <a:off x="9682401" y="2074426"/>
            <a:ext cx="2090380" cy="228005"/>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Visual Search Tools</a:t>
            </a:r>
            <a:endParaRPr lang="en-US" sz="1400" dirty="0"/>
          </a:p>
        </p:txBody>
      </p:sp>
      <p:sp>
        <p:nvSpPr>
          <p:cNvPr id="11" name="Text 6"/>
          <p:cNvSpPr/>
          <p:nvPr/>
        </p:nvSpPr>
        <p:spPr>
          <a:xfrm>
            <a:off x="9682401" y="2395418"/>
            <a:ext cx="4114562" cy="496014"/>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Multi-modal search enables users to explore products through images and video</a:t>
            </a:r>
            <a:endParaRPr lang="en-US" sz="1200" dirty="0"/>
          </a:p>
        </p:txBody>
      </p:sp>
      <p:pic>
        <p:nvPicPr>
          <p:cNvPr id="12" name="Image 3" descr="preencoded.png">    </p:cNvPr>
          <p:cNvPicPr>
            <a:picLocks noChangeAspect="1"/>
          </p:cNvPicPr>
          <p:nvPr/>
        </p:nvPicPr>
        <p:blipFill>
          <a:blip r:embed="rId4"/>
          <a:stretch>
            <a:fillRect/>
          </a:stretch>
        </p:blipFill>
        <p:spPr>
          <a:xfrm>
            <a:off x="678418" y="3395305"/>
            <a:ext cx="4612005" cy="4612005"/>
          </a:xfrm>
          <a:prstGeom prst="rect">
            <a:avLst/>
          </a:prstGeom>
        </p:spPr>
      </p:pic>
      <p:sp>
        <p:nvSpPr>
          <p:cNvPr id="13" name="Text 7"/>
          <p:cNvSpPr/>
          <p:nvPr/>
        </p:nvSpPr>
        <p:spPr>
          <a:xfrm>
            <a:off x="6829306" y="3375898"/>
            <a:ext cx="3769757" cy="273606"/>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Unbounded" pitchFamily="34" charset="0"/>
                <a:ea typeface="Unbounded" pitchFamily="34" charset="-122"/>
                <a:cs typeface="Unbounded" pitchFamily="34" charset="-120"/>
              </a:rPr>
              <a:t>Multi-Modal Search Behavior</a:t>
            </a:r>
            <a:endParaRPr lang="en-US" sz="1700" dirty="0"/>
          </a:p>
        </p:txBody>
      </p:sp>
      <p:sp>
        <p:nvSpPr>
          <p:cNvPr id="14" name="Text 8"/>
          <p:cNvSpPr/>
          <p:nvPr/>
        </p:nvSpPr>
        <p:spPr>
          <a:xfrm>
            <a:off x="6829306" y="3804523"/>
            <a:ext cx="7130296" cy="744022"/>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Tools like Google's Gemini Nano enable immersive, multi-modal consumer exploration—combining voice, image, and text inputs for richer search experiences. The "Banana" demo showcased how users can point their camera at objects and receive instant, contextual information.</a:t>
            </a:r>
            <a:endParaRPr lang="en-US" sz="1200" dirty="0"/>
          </a:p>
        </p:txBody>
      </p:sp>
      <p:sp>
        <p:nvSpPr>
          <p:cNvPr id="15" name="Text 9"/>
          <p:cNvSpPr/>
          <p:nvPr/>
        </p:nvSpPr>
        <p:spPr>
          <a:xfrm>
            <a:off x="6829306" y="4688086"/>
            <a:ext cx="7130296" cy="496014"/>
          </a:xfrm>
          <a:prstGeom prst="rect">
            <a:avLst/>
          </a:prstGeom>
          <a:noFill/>
          <a:ln/>
        </p:spPr>
        <p:txBody>
          <a:bodyPr wrap="squar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Marketers must optimize content across formats: conversational FAQs for voice, high-quality product images for visual search, and structured data that connects all modalities seamlessly.</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0075" y="471488"/>
            <a:ext cx="11468576" cy="453866"/>
          </a:xfrm>
          <a:prstGeom prst="rect">
            <a:avLst/>
          </a:prstGeom>
          <a:noFill/>
          <a:ln/>
        </p:spPr>
        <p:txBody>
          <a:bodyPr wrap="none" lIns="0" tIns="0" rIns="0" bIns="0" rtlCol="0" anchor="t"/>
          <a:lstStyle/>
          <a:p>
            <a:pPr algn="l" indent="0" marL="0">
              <a:lnSpc>
                <a:spcPts val="3550"/>
              </a:lnSpc>
              <a:buNone/>
            </a:pPr>
            <a:r>
              <a:rPr lang="en-US" sz="2850" dirty="0">
                <a:solidFill>
                  <a:srgbClr val="FFFFFF"/>
                </a:solidFill>
                <a:latin typeface="Unbounded" pitchFamily="34" charset="0"/>
                <a:ea typeface="Unbounded" pitchFamily="34" charset="-122"/>
                <a:cs typeface="Unbounded" pitchFamily="34" charset="-120"/>
              </a:rPr>
              <a:t>Ethical Marketing &amp; Data Privacy as Non-Negotiables</a:t>
            </a:r>
            <a:endParaRPr lang="en-US" sz="2850" dirty="0"/>
          </a:p>
        </p:txBody>
      </p:sp>
      <p:sp>
        <p:nvSpPr>
          <p:cNvPr id="3" name="Text 1"/>
          <p:cNvSpPr/>
          <p:nvPr/>
        </p:nvSpPr>
        <p:spPr>
          <a:xfrm>
            <a:off x="600075" y="1233964"/>
            <a:ext cx="13430250" cy="493633"/>
          </a:xfrm>
          <a:prstGeom prst="rect">
            <a:avLst/>
          </a:prstGeom>
          <a:noFill/>
          <a:ln/>
        </p:spPr>
        <p:txBody>
          <a:bodyPr wrap="squar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Consumer trust has become the most valuable currency in digital marketing. As data breaches and privacy concerns dominate headlines, brands that prioritize ethical data practices and transparent communication gain significant competitive advantages.</a:t>
            </a:r>
            <a:endParaRPr lang="en-US" sz="1200" dirty="0"/>
          </a:p>
        </p:txBody>
      </p:sp>
      <p:sp>
        <p:nvSpPr>
          <p:cNvPr id="4" name="Shape 2"/>
          <p:cNvSpPr/>
          <p:nvPr/>
        </p:nvSpPr>
        <p:spPr>
          <a:xfrm>
            <a:off x="600075" y="1901190"/>
            <a:ext cx="4373880" cy="1121688"/>
          </a:xfrm>
          <a:prstGeom prst="roundRect">
            <a:avLst>
              <a:gd name="adj" fmla="val 2064"/>
            </a:avLst>
          </a:prstGeom>
          <a:solidFill>
            <a:srgbClr val="304755"/>
          </a:solidFill>
          <a:ln/>
        </p:spPr>
      </p:sp>
      <p:sp>
        <p:nvSpPr>
          <p:cNvPr id="5" name="Text 3"/>
          <p:cNvSpPr/>
          <p:nvPr/>
        </p:nvSpPr>
        <p:spPr>
          <a:xfrm>
            <a:off x="754380" y="2055495"/>
            <a:ext cx="2044065" cy="226933"/>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Transparency First</a:t>
            </a:r>
            <a:endParaRPr lang="en-US" sz="1400" dirty="0"/>
          </a:p>
        </p:txBody>
      </p:sp>
      <p:sp>
        <p:nvSpPr>
          <p:cNvPr id="6" name="Text 4"/>
          <p:cNvSpPr/>
          <p:nvPr/>
        </p:nvSpPr>
        <p:spPr>
          <a:xfrm>
            <a:off x="754380" y="2374940"/>
            <a:ext cx="4065270" cy="493633"/>
          </a:xfrm>
          <a:prstGeom prst="rect">
            <a:avLst/>
          </a:prstGeom>
          <a:noFill/>
          <a:ln/>
        </p:spPr>
        <p:txBody>
          <a:bodyPr wrap="squar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Clearly communicate data collection practices, use cases, and consumer rights in plain language that builds confidence</a:t>
            </a:r>
            <a:endParaRPr lang="en-US" sz="1200" dirty="0"/>
          </a:p>
        </p:txBody>
      </p:sp>
      <p:sp>
        <p:nvSpPr>
          <p:cNvPr id="7" name="Shape 5"/>
          <p:cNvSpPr/>
          <p:nvPr/>
        </p:nvSpPr>
        <p:spPr>
          <a:xfrm>
            <a:off x="5128260" y="1901190"/>
            <a:ext cx="4373880" cy="1121688"/>
          </a:xfrm>
          <a:prstGeom prst="roundRect">
            <a:avLst>
              <a:gd name="adj" fmla="val 2064"/>
            </a:avLst>
          </a:prstGeom>
          <a:solidFill>
            <a:srgbClr val="304755"/>
          </a:solidFill>
          <a:ln/>
        </p:spPr>
      </p:sp>
      <p:sp>
        <p:nvSpPr>
          <p:cNvPr id="8" name="Text 6"/>
          <p:cNvSpPr/>
          <p:nvPr/>
        </p:nvSpPr>
        <p:spPr>
          <a:xfrm>
            <a:off x="5282565" y="2055495"/>
            <a:ext cx="2601516" cy="226933"/>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Purpose-Driven Content</a:t>
            </a:r>
            <a:endParaRPr lang="en-US" sz="1400" dirty="0"/>
          </a:p>
        </p:txBody>
      </p:sp>
      <p:sp>
        <p:nvSpPr>
          <p:cNvPr id="9" name="Text 7"/>
          <p:cNvSpPr/>
          <p:nvPr/>
        </p:nvSpPr>
        <p:spPr>
          <a:xfrm>
            <a:off x="5282565" y="2374940"/>
            <a:ext cx="4065270" cy="493633"/>
          </a:xfrm>
          <a:prstGeom prst="rect">
            <a:avLst/>
          </a:prstGeom>
          <a:noFill/>
          <a:ln/>
        </p:spPr>
        <p:txBody>
          <a:bodyPr wrap="squar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Authentically connect brand values to social and environmental causes that resonate with conscious consumers</a:t>
            </a:r>
            <a:endParaRPr lang="en-US" sz="1200" dirty="0"/>
          </a:p>
        </p:txBody>
      </p:sp>
      <p:sp>
        <p:nvSpPr>
          <p:cNvPr id="10" name="Shape 8"/>
          <p:cNvSpPr/>
          <p:nvPr/>
        </p:nvSpPr>
        <p:spPr>
          <a:xfrm>
            <a:off x="9656445" y="1901190"/>
            <a:ext cx="4373880" cy="1121688"/>
          </a:xfrm>
          <a:prstGeom prst="roundRect">
            <a:avLst>
              <a:gd name="adj" fmla="val 2064"/>
            </a:avLst>
          </a:prstGeom>
          <a:solidFill>
            <a:srgbClr val="304755"/>
          </a:solidFill>
          <a:ln/>
        </p:spPr>
      </p:sp>
      <p:sp>
        <p:nvSpPr>
          <p:cNvPr id="11" name="Text 9"/>
          <p:cNvSpPr/>
          <p:nvPr/>
        </p:nvSpPr>
        <p:spPr>
          <a:xfrm>
            <a:off x="9810750" y="2055495"/>
            <a:ext cx="2780467" cy="226933"/>
          </a:xfrm>
          <a:prstGeom prst="rect">
            <a:avLst/>
          </a:prstGeom>
          <a:noFill/>
          <a:ln/>
        </p:spPr>
        <p:txBody>
          <a:bodyPr wrap="none" lIns="0" tIns="0" rIns="0" bIns="0" rtlCol="0" anchor="t"/>
          <a:lstStyle/>
          <a:p>
            <a:pPr algn="l" indent="0" marL="0">
              <a:lnSpc>
                <a:spcPts val="1750"/>
              </a:lnSpc>
              <a:buNone/>
            </a:pPr>
            <a:r>
              <a:rPr lang="en-US" sz="1400" dirty="0">
                <a:solidFill>
                  <a:srgbClr val="CAD6DE"/>
                </a:solidFill>
                <a:latin typeface="Unbounded" pitchFamily="34" charset="0"/>
                <a:ea typeface="Unbounded" pitchFamily="34" charset="-122"/>
                <a:cs typeface="Unbounded" pitchFamily="34" charset="-120"/>
              </a:rPr>
              <a:t>Sustainability Storytelling</a:t>
            </a:r>
            <a:endParaRPr lang="en-US" sz="1400" dirty="0"/>
          </a:p>
        </p:txBody>
      </p:sp>
      <p:sp>
        <p:nvSpPr>
          <p:cNvPr id="12" name="Text 10"/>
          <p:cNvSpPr/>
          <p:nvPr/>
        </p:nvSpPr>
        <p:spPr>
          <a:xfrm>
            <a:off x="9810750" y="2374940"/>
            <a:ext cx="4065270" cy="493633"/>
          </a:xfrm>
          <a:prstGeom prst="rect">
            <a:avLst/>
          </a:prstGeom>
          <a:noFill/>
          <a:ln/>
        </p:spPr>
        <p:txBody>
          <a:bodyPr wrap="squar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Showcase genuine commitment to sustainable practices through measurable actions, not just marketing claims</a:t>
            </a:r>
            <a:endParaRPr lang="en-US" sz="1200" dirty="0"/>
          </a:p>
        </p:txBody>
      </p:sp>
      <p:sp>
        <p:nvSpPr>
          <p:cNvPr id="13" name="Text 11"/>
          <p:cNvSpPr/>
          <p:nvPr/>
        </p:nvSpPr>
        <p:spPr>
          <a:xfrm>
            <a:off x="600075" y="3350776"/>
            <a:ext cx="4037409" cy="272296"/>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Unbounded" pitchFamily="34" charset="0"/>
                <a:ea typeface="Unbounded" pitchFamily="34" charset="-122"/>
                <a:cs typeface="Unbounded" pitchFamily="34" charset="-120"/>
              </a:rPr>
              <a:t>Gen Z &amp; Millennial Expectations</a:t>
            </a:r>
            <a:endParaRPr lang="en-US" sz="1700" dirty="0"/>
          </a:p>
        </p:txBody>
      </p:sp>
      <p:sp>
        <p:nvSpPr>
          <p:cNvPr id="14" name="Text 12"/>
          <p:cNvSpPr/>
          <p:nvPr/>
        </p:nvSpPr>
        <p:spPr>
          <a:xfrm>
            <a:off x="600075" y="3777377"/>
            <a:ext cx="7907536" cy="740450"/>
          </a:xfrm>
          <a:prstGeom prst="rect">
            <a:avLst/>
          </a:prstGeom>
          <a:noFill/>
          <a:ln/>
        </p:spPr>
        <p:txBody>
          <a:bodyPr wrap="squar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These demographics demand brands take clear stances on social issues and demonstrate accountability. Purpose-driven marketing isn't optional—it's expected. Brands that authentically embrace ethical practices attract loyal communities willing to advocate and pay premium prices.</a:t>
            </a:r>
            <a:endParaRPr lang="en-US" sz="1200" dirty="0"/>
          </a:p>
        </p:txBody>
      </p:sp>
      <p:pic>
        <p:nvPicPr>
          <p:cNvPr id="15" name="Image 0" descr="preencoded.png">    </p:cNvPr>
          <p:cNvPicPr>
            <a:picLocks noChangeAspect="1"/>
          </p:cNvPicPr>
          <p:nvPr/>
        </p:nvPicPr>
        <p:blipFill>
          <a:blip r:embed="rId1"/>
          <a:stretch>
            <a:fillRect/>
          </a:stretch>
        </p:blipFill>
        <p:spPr>
          <a:xfrm>
            <a:off x="8891707" y="3370064"/>
            <a:ext cx="4631412" cy="46314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2025-11-28T06:59:48Z</dcterms:created>
  <dcterms:modified xsi:type="dcterms:W3CDTF">2025-11-28T06:59:48Z</dcterms:modified>
</cp:coreProperties>
</file>